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02" r:id="rId2"/>
    <p:sldId id="257" r:id="rId3"/>
    <p:sldId id="258" r:id="rId4"/>
    <p:sldId id="306" r:id="rId5"/>
    <p:sldId id="273" r:id="rId6"/>
    <p:sldId id="300" r:id="rId7"/>
    <p:sldId id="305" r:id="rId8"/>
    <p:sldId id="304" r:id="rId9"/>
    <p:sldId id="275" r:id="rId10"/>
    <p:sldId id="288" r:id="rId11"/>
    <p:sldId id="289" r:id="rId12"/>
    <p:sldId id="290" r:id="rId13"/>
    <p:sldId id="292" r:id="rId14"/>
    <p:sldId id="293" r:id="rId15"/>
    <p:sldId id="297" r:id="rId16"/>
    <p:sldId id="296" r:id="rId17"/>
    <p:sldId id="3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3" autoAdjust="0"/>
    <p:restoredTop sz="94694"/>
  </p:normalViewPr>
  <p:slideViewPr>
    <p:cSldViewPr snapToGrid="0">
      <p:cViewPr varScale="1">
        <p:scale>
          <a:sx n="121" d="100"/>
          <a:sy n="121" d="100"/>
        </p:scale>
        <p:origin x="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CC02E-F374-9549-ADC0-E34BA4C34847}" type="datetimeFigureOut">
              <a:rPr lang="en-US" smtClean="0"/>
              <a:t>5/18/20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FD6A27-15E1-E54E-A780-9684DFDC13EA}" type="slidenum">
              <a:rPr lang="en-US" smtClean="0"/>
              <a:t>‹#›</a:t>
            </a:fld>
            <a:endParaRPr lang="en-US"/>
          </a:p>
        </p:txBody>
      </p:sp>
    </p:spTree>
    <p:extLst>
      <p:ext uri="{BB962C8B-B14F-4D97-AF65-F5344CB8AC3E}">
        <p14:creationId xmlns:p14="http://schemas.microsoft.com/office/powerpoint/2010/main" val="2230997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Slide1: before and after batch correction. You mentioned samples with _6 and _16 are lymph-node met and liver met respectively? At this point I cannot rule out the possibility that the main clusters actually separate. </a:t>
            </a:r>
          </a:p>
          <a:p>
            <a:endParaRPr lang="en-US" dirty="0"/>
          </a:p>
        </p:txBody>
      </p:sp>
      <p:sp>
        <p:nvSpPr>
          <p:cNvPr id="4" name="Slide Number Placeholder 3"/>
          <p:cNvSpPr>
            <a:spLocks noGrp="1"/>
          </p:cNvSpPr>
          <p:nvPr>
            <p:ph type="sldNum" sz="quarter" idx="5"/>
          </p:nvPr>
        </p:nvSpPr>
        <p:spPr/>
        <p:txBody>
          <a:bodyPr/>
          <a:lstStyle/>
          <a:p>
            <a:fld id="{F3FD6A27-15E1-E54E-A780-9684DFDC13EA}" type="slidenum">
              <a:rPr lang="en-US" smtClean="0"/>
              <a:t>5</a:t>
            </a:fld>
            <a:endParaRPr lang="en-US"/>
          </a:p>
        </p:txBody>
      </p:sp>
    </p:spTree>
    <p:extLst>
      <p:ext uri="{BB962C8B-B14F-4D97-AF65-F5344CB8AC3E}">
        <p14:creationId xmlns:p14="http://schemas.microsoft.com/office/powerpoint/2010/main" val="1996432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E2FB-BB20-4518-A8D6-DF1F484247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8F9F76-B2DE-4F9C-B8FA-4C7677C6AB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84F4D6-BA9F-4DE8-9EC0-6F706BA1479E}"/>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5" name="Footer Placeholder 4">
            <a:extLst>
              <a:ext uri="{FF2B5EF4-FFF2-40B4-BE49-F238E27FC236}">
                <a16:creationId xmlns:a16="http://schemas.microsoft.com/office/drawing/2014/main" id="{0B75B0E3-8218-442A-A773-8B15E28C0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0AB022-5450-4130-AC85-8C726EBC7813}"/>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947361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23F1-1D06-44B7-A75C-DF35AB23D4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F3594C-2F32-463C-8CA4-E669BC6F7B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F9076-7C63-404F-A202-BE2721957017}"/>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5" name="Footer Placeholder 4">
            <a:extLst>
              <a:ext uri="{FF2B5EF4-FFF2-40B4-BE49-F238E27FC236}">
                <a16:creationId xmlns:a16="http://schemas.microsoft.com/office/drawing/2014/main" id="{22C54B53-772D-49C5-8D9B-831A7988F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1ED75-0747-40BF-A68A-1561C017A960}"/>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2575851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B6992B-B42A-43BF-A792-A27FC7AAA1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7CA3F-2697-4780-8802-047F366B12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F8CCB4-0715-4052-A7F6-39559F806DC9}"/>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5" name="Footer Placeholder 4">
            <a:extLst>
              <a:ext uri="{FF2B5EF4-FFF2-40B4-BE49-F238E27FC236}">
                <a16:creationId xmlns:a16="http://schemas.microsoft.com/office/drawing/2014/main" id="{40E77E99-8612-45BC-B701-C3507F195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BC425-D67E-4726-A4C0-0140BC010ACF}"/>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390590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DFE85-BEEB-4C5E-8F39-2444BB86C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97D7F-98FB-48BC-BF60-A922F87601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3EEE5-5662-4B49-B120-C3A7D6390D59}"/>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5" name="Footer Placeholder 4">
            <a:extLst>
              <a:ext uri="{FF2B5EF4-FFF2-40B4-BE49-F238E27FC236}">
                <a16:creationId xmlns:a16="http://schemas.microsoft.com/office/drawing/2014/main" id="{E6CDBE27-A90A-4EC6-A0E6-14D202502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0267A-A644-4180-AAF9-0E6242515891}"/>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27482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E6C5-2FFF-4C9D-A458-87695582A9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B0BA8F-758E-4D9D-8704-D6BD4D034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7E09C1-FC0D-43EA-849A-7126FD6A7E08}"/>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5" name="Footer Placeholder 4">
            <a:extLst>
              <a:ext uri="{FF2B5EF4-FFF2-40B4-BE49-F238E27FC236}">
                <a16:creationId xmlns:a16="http://schemas.microsoft.com/office/drawing/2014/main" id="{3FDA6034-177A-49DE-84F5-A068E93C0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A3620-F1F0-48B6-BB42-E8CA73E9B021}"/>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100942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B109-EA54-48C9-9D26-A61204D687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241B1D-24D1-48B8-BDAB-446D2E64CD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1585D-48DA-4B01-B891-F08BCE5F27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8BE79-10AB-421D-86CC-00453F8C2A7F}"/>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6" name="Footer Placeholder 5">
            <a:extLst>
              <a:ext uri="{FF2B5EF4-FFF2-40B4-BE49-F238E27FC236}">
                <a16:creationId xmlns:a16="http://schemas.microsoft.com/office/drawing/2014/main" id="{122CD371-A828-48FC-AC88-CDD075896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E552F5-FF13-4883-B1DD-B119CBF4E622}"/>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95348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AC12-0F71-4D5D-AC82-6FBE141F27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216801-5F6D-45EA-A3B6-76A589A7D7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A9E51E-BC8E-4FD0-ACDA-4AD6D6DCC7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8CDBEB-4C9B-441C-8F2B-48DF0E69C9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76BDAE-666E-45DB-810C-4442A7AADD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2D9BD4-7F0F-4E52-A025-61567ED0B61D}"/>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8" name="Footer Placeholder 7">
            <a:extLst>
              <a:ext uri="{FF2B5EF4-FFF2-40B4-BE49-F238E27FC236}">
                <a16:creationId xmlns:a16="http://schemas.microsoft.com/office/drawing/2014/main" id="{4B1C2A29-F6AC-43F7-A8BB-507D9A6A83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C7FA24-6316-4520-BA9B-0CDDC2FF3B52}"/>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722752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9970-E468-4098-9FF3-685246E3C5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1E8E1-2D66-4774-A582-BD153AC9FE5D}"/>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4" name="Footer Placeholder 3">
            <a:extLst>
              <a:ext uri="{FF2B5EF4-FFF2-40B4-BE49-F238E27FC236}">
                <a16:creationId xmlns:a16="http://schemas.microsoft.com/office/drawing/2014/main" id="{B3588FB8-5DC6-41AC-8935-4328C1239C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423272-D711-4A97-A035-578004FE6F43}"/>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1711758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5A1997-0451-41B7-A19D-9D4EBD8BCA2C}"/>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3" name="Footer Placeholder 2">
            <a:extLst>
              <a:ext uri="{FF2B5EF4-FFF2-40B4-BE49-F238E27FC236}">
                <a16:creationId xmlns:a16="http://schemas.microsoft.com/office/drawing/2014/main" id="{2F96EE77-C7B9-4259-9590-CABA1C0E76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325EAF-13CF-4F5B-B967-D6062C98A585}"/>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389405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5DCA-79F6-41B7-A303-1AB72D65C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F6AAA-7239-4D72-B68E-46FE44FCC3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E893C5-793F-464E-A826-1115EA539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A25F88-8528-4A2E-8E6A-795FA40C633A}"/>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6" name="Footer Placeholder 5">
            <a:extLst>
              <a:ext uri="{FF2B5EF4-FFF2-40B4-BE49-F238E27FC236}">
                <a16:creationId xmlns:a16="http://schemas.microsoft.com/office/drawing/2014/main" id="{746BB3DE-8B4F-448C-932C-CADE587A4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717F5-B91F-457C-9F2A-2D2AFC472F48}"/>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278287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DBA6-6B86-4360-9F7C-62983D647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A8641D-2DFF-424D-A099-9F70AFA44A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AA1114-F03C-4A63-895E-FEF64B00F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BE759C-4219-4A11-934C-5025F1F7DBB5}"/>
              </a:ext>
            </a:extLst>
          </p:cNvPr>
          <p:cNvSpPr>
            <a:spLocks noGrp="1"/>
          </p:cNvSpPr>
          <p:nvPr>
            <p:ph type="dt" sz="half" idx="10"/>
          </p:nvPr>
        </p:nvSpPr>
        <p:spPr/>
        <p:txBody>
          <a:bodyPr/>
          <a:lstStyle/>
          <a:p>
            <a:fld id="{E1B44FD3-C203-4340-9C42-B771BE58068E}" type="datetimeFigureOut">
              <a:rPr lang="en-US" smtClean="0"/>
              <a:t>5/18/20</a:t>
            </a:fld>
            <a:endParaRPr lang="en-US"/>
          </a:p>
        </p:txBody>
      </p:sp>
      <p:sp>
        <p:nvSpPr>
          <p:cNvPr id="6" name="Footer Placeholder 5">
            <a:extLst>
              <a:ext uri="{FF2B5EF4-FFF2-40B4-BE49-F238E27FC236}">
                <a16:creationId xmlns:a16="http://schemas.microsoft.com/office/drawing/2014/main" id="{2CFEB351-475F-4B93-9A0A-C3C931784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A3DA2-7606-4E82-8DBB-FA72C7097918}"/>
              </a:ext>
            </a:extLst>
          </p:cNvPr>
          <p:cNvSpPr>
            <a:spLocks noGrp="1"/>
          </p:cNvSpPr>
          <p:nvPr>
            <p:ph type="sldNum" sz="quarter" idx="12"/>
          </p:nvPr>
        </p:nvSpPr>
        <p:spPr/>
        <p:txBody>
          <a:bodyPr/>
          <a:lstStyle/>
          <a:p>
            <a:fld id="{D42F8FCC-1AF9-490E-8F2A-44E51619037C}" type="slidenum">
              <a:rPr lang="en-US" smtClean="0"/>
              <a:t>‹#›</a:t>
            </a:fld>
            <a:endParaRPr lang="en-US"/>
          </a:p>
        </p:txBody>
      </p:sp>
    </p:spTree>
    <p:extLst>
      <p:ext uri="{BB962C8B-B14F-4D97-AF65-F5344CB8AC3E}">
        <p14:creationId xmlns:p14="http://schemas.microsoft.com/office/powerpoint/2010/main" val="3415314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7E0CE6-24D0-49C4-AE3B-CA6ECE5AC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463B55-AB6F-4212-9B28-39D92A8D2E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4A4304-C315-4367-9F69-E8C9A15014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44FD3-C203-4340-9C42-B771BE58068E}" type="datetimeFigureOut">
              <a:rPr lang="en-US" smtClean="0"/>
              <a:t>5/18/20</a:t>
            </a:fld>
            <a:endParaRPr lang="en-US"/>
          </a:p>
        </p:txBody>
      </p:sp>
      <p:sp>
        <p:nvSpPr>
          <p:cNvPr id="5" name="Footer Placeholder 4">
            <a:extLst>
              <a:ext uri="{FF2B5EF4-FFF2-40B4-BE49-F238E27FC236}">
                <a16:creationId xmlns:a16="http://schemas.microsoft.com/office/drawing/2014/main" id="{0ACD6C11-28B2-4975-A637-A00A4B1F4E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391B20-8E5C-4FE1-9D8E-DBE542A058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F8FCC-1AF9-490E-8F2A-44E51619037C}" type="slidenum">
              <a:rPr lang="en-US" smtClean="0"/>
              <a:t>‹#›</a:t>
            </a:fld>
            <a:endParaRPr lang="en-US"/>
          </a:p>
        </p:txBody>
      </p:sp>
    </p:spTree>
    <p:extLst>
      <p:ext uri="{BB962C8B-B14F-4D97-AF65-F5344CB8AC3E}">
        <p14:creationId xmlns:p14="http://schemas.microsoft.com/office/powerpoint/2010/main" val="3055594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BD95-7AF5-9F4F-A02A-6A29425B2822}"/>
              </a:ext>
            </a:extLst>
          </p:cNvPr>
          <p:cNvSpPr>
            <a:spLocks noGrp="1"/>
          </p:cNvSpPr>
          <p:nvPr>
            <p:ph type="ctrTitle"/>
          </p:nvPr>
        </p:nvSpPr>
        <p:spPr/>
        <p:txBody>
          <a:bodyPr/>
          <a:lstStyle/>
          <a:p>
            <a:r>
              <a:rPr lang="en-US" dirty="0"/>
              <a:t>CCBR1044</a:t>
            </a:r>
          </a:p>
        </p:txBody>
      </p:sp>
      <p:sp>
        <p:nvSpPr>
          <p:cNvPr id="3" name="Subtitle 2">
            <a:extLst>
              <a:ext uri="{FF2B5EF4-FFF2-40B4-BE49-F238E27FC236}">
                <a16:creationId xmlns:a16="http://schemas.microsoft.com/office/drawing/2014/main" id="{394AF13D-1F32-DE42-AE19-97082B4933BB}"/>
              </a:ext>
            </a:extLst>
          </p:cNvPr>
          <p:cNvSpPr>
            <a:spLocks noGrp="1"/>
          </p:cNvSpPr>
          <p:nvPr>
            <p:ph type="subTitle" idx="1"/>
          </p:nvPr>
        </p:nvSpPr>
        <p:spPr>
          <a:xfrm>
            <a:off x="2963918" y="3509963"/>
            <a:ext cx="6968359" cy="1655762"/>
          </a:xfrm>
        </p:spPr>
        <p:txBody>
          <a:bodyPr/>
          <a:lstStyle/>
          <a:p>
            <a:r>
              <a:rPr lang="en-US" dirty="0"/>
              <a:t>Single-cell RNA-seq analysis of </a:t>
            </a:r>
            <a:r>
              <a:rPr lang="en-US" dirty="0" err="1"/>
              <a:t>Intratumoral</a:t>
            </a:r>
            <a:r>
              <a:rPr lang="en-US" dirty="0"/>
              <a:t> Heterogeneity of SCLC subgroups </a:t>
            </a:r>
          </a:p>
        </p:txBody>
      </p:sp>
    </p:spTree>
    <p:extLst>
      <p:ext uri="{BB962C8B-B14F-4D97-AF65-F5344CB8AC3E}">
        <p14:creationId xmlns:p14="http://schemas.microsoft.com/office/powerpoint/2010/main" val="3020180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1329C-DD38-3542-86C0-C3276183E44A}"/>
              </a:ext>
            </a:extLst>
          </p:cNvPr>
          <p:cNvPicPr>
            <a:picLocks noChangeAspect="1"/>
          </p:cNvPicPr>
          <p:nvPr/>
        </p:nvPicPr>
        <p:blipFill>
          <a:blip r:embed="rId2"/>
          <a:stretch>
            <a:fillRect/>
          </a:stretch>
        </p:blipFill>
        <p:spPr>
          <a:xfrm>
            <a:off x="0" y="2138317"/>
            <a:ext cx="12046226" cy="4820053"/>
          </a:xfrm>
          <a:prstGeom prst="rect">
            <a:avLst/>
          </a:prstGeom>
        </p:spPr>
      </p:pic>
      <p:sp>
        <p:nvSpPr>
          <p:cNvPr id="4" name="TextBox 3">
            <a:extLst>
              <a:ext uri="{FF2B5EF4-FFF2-40B4-BE49-F238E27FC236}">
                <a16:creationId xmlns:a16="http://schemas.microsoft.com/office/drawing/2014/main" id="{9395E9B0-E808-C340-9055-9E243B25A6A0}"/>
              </a:ext>
            </a:extLst>
          </p:cNvPr>
          <p:cNvSpPr txBox="1"/>
          <p:nvPr/>
        </p:nvSpPr>
        <p:spPr>
          <a:xfrm>
            <a:off x="8002104" y="6189870"/>
            <a:ext cx="4373218" cy="369332"/>
          </a:xfrm>
          <a:prstGeom prst="rect">
            <a:avLst/>
          </a:prstGeom>
          <a:noFill/>
        </p:spPr>
        <p:txBody>
          <a:bodyPr wrap="square" rtlCol="0">
            <a:spAutoFit/>
          </a:bodyPr>
          <a:lstStyle/>
          <a:p>
            <a:r>
              <a:rPr lang="en-US" dirty="0"/>
              <a:t>Neuroendocrine cells: 11/27125 = 0.04%</a:t>
            </a:r>
          </a:p>
        </p:txBody>
      </p:sp>
      <p:pic>
        <p:nvPicPr>
          <p:cNvPr id="2" name="Picture 1">
            <a:extLst>
              <a:ext uri="{FF2B5EF4-FFF2-40B4-BE49-F238E27FC236}">
                <a16:creationId xmlns:a16="http://schemas.microsoft.com/office/drawing/2014/main" id="{E2A52FF4-DBAB-5F4B-A409-3596EA4E9FDD}"/>
              </a:ext>
            </a:extLst>
          </p:cNvPr>
          <p:cNvPicPr>
            <a:picLocks noChangeAspect="1"/>
          </p:cNvPicPr>
          <p:nvPr/>
        </p:nvPicPr>
        <p:blipFill rotWithShape="1">
          <a:blip r:embed="rId3"/>
          <a:srcRect b="34590"/>
          <a:stretch/>
        </p:blipFill>
        <p:spPr>
          <a:xfrm>
            <a:off x="0" y="56105"/>
            <a:ext cx="7848600" cy="2082212"/>
          </a:xfrm>
          <a:prstGeom prst="rect">
            <a:avLst/>
          </a:prstGeom>
        </p:spPr>
      </p:pic>
    </p:spTree>
    <p:extLst>
      <p:ext uri="{BB962C8B-B14F-4D97-AF65-F5344CB8AC3E}">
        <p14:creationId xmlns:p14="http://schemas.microsoft.com/office/powerpoint/2010/main" val="4130062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B8F53-5B9E-8749-80DE-8B7F1C0B1096}"/>
              </a:ext>
            </a:extLst>
          </p:cNvPr>
          <p:cNvPicPr>
            <a:picLocks noChangeAspect="1"/>
          </p:cNvPicPr>
          <p:nvPr/>
        </p:nvPicPr>
        <p:blipFill>
          <a:blip r:embed="rId2"/>
          <a:stretch>
            <a:fillRect/>
          </a:stretch>
        </p:blipFill>
        <p:spPr>
          <a:xfrm>
            <a:off x="377687" y="2303722"/>
            <a:ext cx="9598264" cy="4554278"/>
          </a:xfrm>
          <a:prstGeom prst="rect">
            <a:avLst/>
          </a:prstGeom>
        </p:spPr>
      </p:pic>
      <p:sp>
        <p:nvSpPr>
          <p:cNvPr id="4" name="Rectangle 3">
            <a:extLst>
              <a:ext uri="{FF2B5EF4-FFF2-40B4-BE49-F238E27FC236}">
                <a16:creationId xmlns:a16="http://schemas.microsoft.com/office/drawing/2014/main" id="{97663ED0-47CF-F24B-BCD6-0F2585258841}"/>
              </a:ext>
            </a:extLst>
          </p:cNvPr>
          <p:cNvSpPr/>
          <p:nvPr/>
        </p:nvSpPr>
        <p:spPr>
          <a:xfrm>
            <a:off x="781879" y="404024"/>
            <a:ext cx="5022573" cy="830997"/>
          </a:xfrm>
          <a:prstGeom prst="rect">
            <a:avLst/>
          </a:prstGeom>
        </p:spPr>
        <p:txBody>
          <a:bodyPr wrap="square">
            <a:spAutoFit/>
          </a:bodyPr>
          <a:lstStyle/>
          <a:p>
            <a:r>
              <a:rPr lang="en-US" sz="1200" dirty="0">
                <a:solidFill>
                  <a:srgbClr val="333333"/>
                </a:solidFill>
                <a:latin typeface="Arial" panose="020B0604020202020204" pitchFamily="34" charset="0"/>
              </a:rPr>
              <a:t>Small cell lung cancers are also classed as neuroendocrine </a:t>
            </a:r>
            <a:r>
              <a:rPr lang="en-US" sz="1200" dirty="0" err="1">
                <a:solidFill>
                  <a:srgbClr val="333333"/>
                </a:solidFill>
                <a:latin typeface="Arial" panose="020B0604020202020204" pitchFamily="34" charset="0"/>
              </a:rPr>
              <a:t>tumours</a:t>
            </a:r>
            <a:r>
              <a:rPr lang="en-US" sz="1200" dirty="0">
                <a:solidFill>
                  <a:srgbClr val="333333"/>
                </a:solidFill>
                <a:latin typeface="Arial" panose="020B0604020202020204" pitchFamily="34" charset="0"/>
              </a:rPr>
              <a:t>. Neuroendocrine </a:t>
            </a:r>
            <a:r>
              <a:rPr lang="en-US" sz="1200" dirty="0" err="1">
                <a:solidFill>
                  <a:srgbClr val="333333"/>
                </a:solidFill>
                <a:latin typeface="Arial" panose="020B0604020202020204" pitchFamily="34" charset="0"/>
              </a:rPr>
              <a:t>tumours</a:t>
            </a:r>
            <a:r>
              <a:rPr lang="en-US" sz="1200" dirty="0">
                <a:solidFill>
                  <a:srgbClr val="333333"/>
                </a:solidFill>
                <a:latin typeface="Arial" panose="020B0604020202020204" pitchFamily="34" charset="0"/>
              </a:rPr>
              <a:t> (NETs) are rare </a:t>
            </a:r>
            <a:r>
              <a:rPr lang="en-US" sz="1200" dirty="0" err="1">
                <a:solidFill>
                  <a:srgbClr val="333333"/>
                </a:solidFill>
                <a:latin typeface="Arial" panose="020B0604020202020204" pitchFamily="34" charset="0"/>
              </a:rPr>
              <a:t>tumours</a:t>
            </a:r>
            <a:r>
              <a:rPr lang="en-US" sz="1200" dirty="0">
                <a:solidFill>
                  <a:srgbClr val="333333"/>
                </a:solidFill>
                <a:latin typeface="Arial" panose="020B0604020202020204" pitchFamily="34" charset="0"/>
              </a:rPr>
              <a:t> that develop in cells of the neuroendocrine system. In small cell lung cancer, the </a:t>
            </a:r>
            <a:r>
              <a:rPr lang="en-US" sz="1200" dirty="0" err="1">
                <a:solidFill>
                  <a:srgbClr val="333333"/>
                </a:solidFill>
                <a:latin typeface="Arial" panose="020B0604020202020204" pitchFamily="34" charset="0"/>
              </a:rPr>
              <a:t>tumour</a:t>
            </a:r>
            <a:r>
              <a:rPr lang="en-US" sz="1200" dirty="0">
                <a:solidFill>
                  <a:srgbClr val="333333"/>
                </a:solidFill>
                <a:latin typeface="Arial" panose="020B0604020202020204" pitchFamily="34" charset="0"/>
              </a:rPr>
              <a:t> starts in the neuroendocrine cells of the lung.</a:t>
            </a:r>
            <a:endParaRPr lang="en-US" sz="1200" dirty="0"/>
          </a:p>
        </p:txBody>
      </p:sp>
      <p:pic>
        <p:nvPicPr>
          <p:cNvPr id="5" name="Picture 4">
            <a:extLst>
              <a:ext uri="{FF2B5EF4-FFF2-40B4-BE49-F238E27FC236}">
                <a16:creationId xmlns:a16="http://schemas.microsoft.com/office/drawing/2014/main" id="{B8F9CD27-66EF-2240-9850-E953C0BF6541}"/>
              </a:ext>
            </a:extLst>
          </p:cNvPr>
          <p:cNvPicPr>
            <a:picLocks noChangeAspect="1"/>
          </p:cNvPicPr>
          <p:nvPr/>
        </p:nvPicPr>
        <p:blipFill>
          <a:blip r:embed="rId3"/>
          <a:stretch>
            <a:fillRect/>
          </a:stretch>
        </p:blipFill>
        <p:spPr>
          <a:xfrm>
            <a:off x="7953350" y="47610"/>
            <a:ext cx="4045201" cy="2374821"/>
          </a:xfrm>
          <a:prstGeom prst="rect">
            <a:avLst/>
          </a:prstGeom>
        </p:spPr>
      </p:pic>
    </p:spTree>
    <p:extLst>
      <p:ext uri="{BB962C8B-B14F-4D97-AF65-F5344CB8AC3E}">
        <p14:creationId xmlns:p14="http://schemas.microsoft.com/office/powerpoint/2010/main" val="347106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60CABB-7F9D-2741-A9AD-2A6D06D0317D}"/>
              </a:ext>
            </a:extLst>
          </p:cNvPr>
          <p:cNvPicPr>
            <a:picLocks noChangeAspect="1"/>
          </p:cNvPicPr>
          <p:nvPr/>
        </p:nvPicPr>
        <p:blipFill>
          <a:blip r:embed="rId2"/>
          <a:stretch>
            <a:fillRect/>
          </a:stretch>
        </p:blipFill>
        <p:spPr>
          <a:xfrm>
            <a:off x="0" y="1411303"/>
            <a:ext cx="12192000" cy="4850403"/>
          </a:xfrm>
          <a:prstGeom prst="rect">
            <a:avLst/>
          </a:prstGeom>
        </p:spPr>
      </p:pic>
      <p:pic>
        <p:nvPicPr>
          <p:cNvPr id="3" name="Picture 2">
            <a:extLst>
              <a:ext uri="{FF2B5EF4-FFF2-40B4-BE49-F238E27FC236}">
                <a16:creationId xmlns:a16="http://schemas.microsoft.com/office/drawing/2014/main" id="{AE39E479-17AC-BB46-B890-82AE2FA04600}"/>
              </a:ext>
            </a:extLst>
          </p:cNvPr>
          <p:cNvPicPr>
            <a:picLocks noChangeAspect="1"/>
          </p:cNvPicPr>
          <p:nvPr/>
        </p:nvPicPr>
        <p:blipFill>
          <a:blip r:embed="rId3"/>
          <a:stretch>
            <a:fillRect/>
          </a:stretch>
        </p:blipFill>
        <p:spPr>
          <a:xfrm>
            <a:off x="1961598" y="342624"/>
            <a:ext cx="8089900" cy="825500"/>
          </a:xfrm>
          <a:prstGeom prst="rect">
            <a:avLst/>
          </a:prstGeom>
        </p:spPr>
      </p:pic>
      <p:sp>
        <p:nvSpPr>
          <p:cNvPr id="4" name="TextBox 3">
            <a:extLst>
              <a:ext uri="{FF2B5EF4-FFF2-40B4-BE49-F238E27FC236}">
                <a16:creationId xmlns:a16="http://schemas.microsoft.com/office/drawing/2014/main" id="{30B2096E-0CA5-8A4C-AA9C-2F4D90BE40EB}"/>
              </a:ext>
            </a:extLst>
          </p:cNvPr>
          <p:cNvSpPr txBox="1"/>
          <p:nvPr/>
        </p:nvSpPr>
        <p:spPr>
          <a:xfrm>
            <a:off x="10414659" y="570708"/>
            <a:ext cx="1472541" cy="369332"/>
          </a:xfrm>
          <a:prstGeom prst="rect">
            <a:avLst/>
          </a:prstGeom>
          <a:noFill/>
        </p:spPr>
        <p:txBody>
          <a:bodyPr wrap="square" rtlCol="0">
            <a:spAutoFit/>
          </a:bodyPr>
          <a:lstStyle/>
          <a:p>
            <a:r>
              <a:rPr lang="en-US" dirty="0"/>
              <a:t>Hepatocytes?</a:t>
            </a:r>
          </a:p>
        </p:txBody>
      </p:sp>
    </p:spTree>
    <p:extLst>
      <p:ext uri="{BB962C8B-B14F-4D97-AF65-F5344CB8AC3E}">
        <p14:creationId xmlns:p14="http://schemas.microsoft.com/office/powerpoint/2010/main" val="338687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CDB06-DAB1-7F40-9AAB-17F98951DAE5}"/>
              </a:ext>
            </a:extLst>
          </p:cNvPr>
          <p:cNvPicPr>
            <a:picLocks noChangeAspect="1"/>
          </p:cNvPicPr>
          <p:nvPr/>
        </p:nvPicPr>
        <p:blipFill>
          <a:blip r:embed="rId2"/>
          <a:stretch>
            <a:fillRect/>
          </a:stretch>
        </p:blipFill>
        <p:spPr>
          <a:xfrm>
            <a:off x="-1" y="3557759"/>
            <a:ext cx="6924675" cy="2705860"/>
          </a:xfrm>
          <a:prstGeom prst="rect">
            <a:avLst/>
          </a:prstGeom>
        </p:spPr>
      </p:pic>
      <p:pic>
        <p:nvPicPr>
          <p:cNvPr id="11" name="Picture 10">
            <a:extLst>
              <a:ext uri="{FF2B5EF4-FFF2-40B4-BE49-F238E27FC236}">
                <a16:creationId xmlns:a16="http://schemas.microsoft.com/office/drawing/2014/main" id="{6934384C-E2B8-1A40-BC47-67DD924E3671}"/>
              </a:ext>
            </a:extLst>
          </p:cNvPr>
          <p:cNvPicPr>
            <a:picLocks noChangeAspect="1"/>
          </p:cNvPicPr>
          <p:nvPr/>
        </p:nvPicPr>
        <p:blipFill>
          <a:blip r:embed="rId3"/>
          <a:stretch>
            <a:fillRect/>
          </a:stretch>
        </p:blipFill>
        <p:spPr>
          <a:xfrm>
            <a:off x="0" y="376792"/>
            <a:ext cx="4143375" cy="2434886"/>
          </a:xfrm>
          <a:prstGeom prst="rect">
            <a:avLst/>
          </a:prstGeom>
        </p:spPr>
      </p:pic>
      <p:pic>
        <p:nvPicPr>
          <p:cNvPr id="13" name="Picture 12">
            <a:extLst>
              <a:ext uri="{FF2B5EF4-FFF2-40B4-BE49-F238E27FC236}">
                <a16:creationId xmlns:a16="http://schemas.microsoft.com/office/drawing/2014/main" id="{BD338F6B-ED04-744E-B54A-2784A73232BB}"/>
              </a:ext>
            </a:extLst>
          </p:cNvPr>
          <p:cNvPicPr>
            <a:picLocks noChangeAspect="1"/>
          </p:cNvPicPr>
          <p:nvPr/>
        </p:nvPicPr>
        <p:blipFill>
          <a:blip r:embed="rId4"/>
          <a:stretch>
            <a:fillRect/>
          </a:stretch>
        </p:blipFill>
        <p:spPr>
          <a:xfrm>
            <a:off x="8184706" y="376792"/>
            <a:ext cx="4007294" cy="2434886"/>
          </a:xfrm>
          <a:prstGeom prst="rect">
            <a:avLst/>
          </a:prstGeom>
        </p:spPr>
      </p:pic>
      <p:pic>
        <p:nvPicPr>
          <p:cNvPr id="14" name="Picture 13">
            <a:extLst>
              <a:ext uri="{FF2B5EF4-FFF2-40B4-BE49-F238E27FC236}">
                <a16:creationId xmlns:a16="http://schemas.microsoft.com/office/drawing/2014/main" id="{E72735AB-D800-DA4F-9A26-C5C834BF5F13}"/>
              </a:ext>
            </a:extLst>
          </p:cNvPr>
          <p:cNvPicPr>
            <a:picLocks noChangeAspect="1"/>
          </p:cNvPicPr>
          <p:nvPr/>
        </p:nvPicPr>
        <p:blipFill>
          <a:blip r:embed="rId5"/>
          <a:stretch>
            <a:fillRect/>
          </a:stretch>
        </p:blipFill>
        <p:spPr>
          <a:xfrm>
            <a:off x="7147283" y="3549848"/>
            <a:ext cx="4477396" cy="2713771"/>
          </a:xfrm>
          <a:prstGeom prst="rect">
            <a:avLst/>
          </a:prstGeom>
        </p:spPr>
      </p:pic>
      <p:pic>
        <p:nvPicPr>
          <p:cNvPr id="15" name="Picture 14">
            <a:extLst>
              <a:ext uri="{FF2B5EF4-FFF2-40B4-BE49-F238E27FC236}">
                <a16:creationId xmlns:a16="http://schemas.microsoft.com/office/drawing/2014/main" id="{65CA4893-6207-544C-B311-E276504F156B}"/>
              </a:ext>
            </a:extLst>
          </p:cNvPr>
          <p:cNvPicPr>
            <a:picLocks noChangeAspect="1"/>
          </p:cNvPicPr>
          <p:nvPr/>
        </p:nvPicPr>
        <p:blipFill>
          <a:blip r:embed="rId6"/>
          <a:stretch>
            <a:fillRect/>
          </a:stretch>
        </p:blipFill>
        <p:spPr>
          <a:xfrm>
            <a:off x="4007295" y="376792"/>
            <a:ext cx="4064111" cy="2434886"/>
          </a:xfrm>
          <a:prstGeom prst="rect">
            <a:avLst/>
          </a:prstGeom>
        </p:spPr>
      </p:pic>
      <p:sp>
        <p:nvSpPr>
          <p:cNvPr id="2" name="TextBox 1">
            <a:extLst>
              <a:ext uri="{FF2B5EF4-FFF2-40B4-BE49-F238E27FC236}">
                <a16:creationId xmlns:a16="http://schemas.microsoft.com/office/drawing/2014/main" id="{B9A24571-0C8B-0944-A489-B180F79B3403}"/>
              </a:ext>
            </a:extLst>
          </p:cNvPr>
          <p:cNvSpPr txBox="1"/>
          <p:nvPr/>
        </p:nvSpPr>
        <p:spPr>
          <a:xfrm>
            <a:off x="5008576" y="6296542"/>
            <a:ext cx="2174847" cy="369332"/>
          </a:xfrm>
          <a:prstGeom prst="rect">
            <a:avLst/>
          </a:prstGeom>
          <a:noFill/>
        </p:spPr>
        <p:txBody>
          <a:bodyPr wrap="square" rtlCol="0">
            <a:spAutoFit/>
          </a:bodyPr>
          <a:lstStyle/>
          <a:p>
            <a:r>
              <a:rPr lang="en-US" dirty="0"/>
              <a:t>ASCL1 expression</a:t>
            </a:r>
          </a:p>
        </p:txBody>
      </p:sp>
    </p:spTree>
    <p:extLst>
      <p:ext uri="{BB962C8B-B14F-4D97-AF65-F5344CB8AC3E}">
        <p14:creationId xmlns:p14="http://schemas.microsoft.com/office/powerpoint/2010/main" val="2832326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05E52-FB72-174E-888D-FCA64AFF699C}"/>
              </a:ext>
            </a:extLst>
          </p:cNvPr>
          <p:cNvPicPr>
            <a:picLocks noChangeAspect="1"/>
          </p:cNvPicPr>
          <p:nvPr/>
        </p:nvPicPr>
        <p:blipFill>
          <a:blip r:embed="rId2"/>
          <a:stretch>
            <a:fillRect/>
          </a:stretch>
        </p:blipFill>
        <p:spPr>
          <a:xfrm>
            <a:off x="200025" y="2743656"/>
            <a:ext cx="6497442" cy="3942894"/>
          </a:xfrm>
          <a:prstGeom prst="rect">
            <a:avLst/>
          </a:prstGeom>
        </p:spPr>
      </p:pic>
      <p:pic>
        <p:nvPicPr>
          <p:cNvPr id="5" name="Picture 4">
            <a:extLst>
              <a:ext uri="{FF2B5EF4-FFF2-40B4-BE49-F238E27FC236}">
                <a16:creationId xmlns:a16="http://schemas.microsoft.com/office/drawing/2014/main" id="{E94F3436-61F0-954A-B77F-0BA66EAF38CC}"/>
              </a:ext>
            </a:extLst>
          </p:cNvPr>
          <p:cNvPicPr>
            <a:picLocks noChangeAspect="1"/>
          </p:cNvPicPr>
          <p:nvPr/>
        </p:nvPicPr>
        <p:blipFill>
          <a:blip r:embed="rId3"/>
          <a:stretch>
            <a:fillRect/>
          </a:stretch>
        </p:blipFill>
        <p:spPr>
          <a:xfrm>
            <a:off x="6839971" y="491860"/>
            <a:ext cx="5134410" cy="3111990"/>
          </a:xfrm>
          <a:prstGeom prst="rect">
            <a:avLst/>
          </a:prstGeom>
        </p:spPr>
      </p:pic>
      <p:pic>
        <p:nvPicPr>
          <p:cNvPr id="6" name="Picture 5">
            <a:extLst>
              <a:ext uri="{FF2B5EF4-FFF2-40B4-BE49-F238E27FC236}">
                <a16:creationId xmlns:a16="http://schemas.microsoft.com/office/drawing/2014/main" id="{DC24D667-1DDD-BD48-B465-958F71676C43}"/>
              </a:ext>
            </a:extLst>
          </p:cNvPr>
          <p:cNvPicPr>
            <a:picLocks noChangeAspect="1"/>
          </p:cNvPicPr>
          <p:nvPr/>
        </p:nvPicPr>
        <p:blipFill>
          <a:blip r:embed="rId4"/>
          <a:stretch>
            <a:fillRect/>
          </a:stretch>
        </p:blipFill>
        <p:spPr>
          <a:xfrm>
            <a:off x="2409543" y="308770"/>
            <a:ext cx="4143375" cy="2434886"/>
          </a:xfrm>
          <a:prstGeom prst="rect">
            <a:avLst/>
          </a:prstGeom>
        </p:spPr>
      </p:pic>
      <p:pic>
        <p:nvPicPr>
          <p:cNvPr id="7" name="Picture 6">
            <a:extLst>
              <a:ext uri="{FF2B5EF4-FFF2-40B4-BE49-F238E27FC236}">
                <a16:creationId xmlns:a16="http://schemas.microsoft.com/office/drawing/2014/main" id="{45DD6293-33A9-B645-85CF-C75654FB287D}"/>
              </a:ext>
            </a:extLst>
          </p:cNvPr>
          <p:cNvPicPr>
            <a:picLocks noChangeAspect="1"/>
          </p:cNvPicPr>
          <p:nvPr/>
        </p:nvPicPr>
        <p:blipFill>
          <a:blip r:embed="rId5"/>
          <a:stretch>
            <a:fillRect/>
          </a:stretch>
        </p:blipFill>
        <p:spPr>
          <a:xfrm>
            <a:off x="6839971" y="3779869"/>
            <a:ext cx="4851592" cy="2906681"/>
          </a:xfrm>
          <a:prstGeom prst="rect">
            <a:avLst/>
          </a:prstGeom>
        </p:spPr>
      </p:pic>
      <p:sp>
        <p:nvSpPr>
          <p:cNvPr id="8" name="TextBox 7">
            <a:extLst>
              <a:ext uri="{FF2B5EF4-FFF2-40B4-BE49-F238E27FC236}">
                <a16:creationId xmlns:a16="http://schemas.microsoft.com/office/drawing/2014/main" id="{087609EC-5FFC-6C40-B94E-CA3F10490C1D}"/>
              </a:ext>
            </a:extLst>
          </p:cNvPr>
          <p:cNvSpPr txBox="1"/>
          <p:nvPr/>
        </p:nvSpPr>
        <p:spPr>
          <a:xfrm>
            <a:off x="317823" y="1156881"/>
            <a:ext cx="2174847" cy="369332"/>
          </a:xfrm>
          <a:prstGeom prst="rect">
            <a:avLst/>
          </a:prstGeom>
          <a:noFill/>
        </p:spPr>
        <p:txBody>
          <a:bodyPr wrap="square" rtlCol="0">
            <a:spAutoFit/>
          </a:bodyPr>
          <a:lstStyle/>
          <a:p>
            <a:r>
              <a:rPr lang="en-US" dirty="0"/>
              <a:t>ASCL1 expression</a:t>
            </a:r>
          </a:p>
        </p:txBody>
      </p:sp>
    </p:spTree>
    <p:extLst>
      <p:ext uri="{BB962C8B-B14F-4D97-AF65-F5344CB8AC3E}">
        <p14:creationId xmlns:p14="http://schemas.microsoft.com/office/powerpoint/2010/main" val="2894412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048185-0E32-5740-A1BA-5BAA00732C64}"/>
              </a:ext>
            </a:extLst>
          </p:cNvPr>
          <p:cNvPicPr>
            <a:picLocks noChangeAspect="1"/>
          </p:cNvPicPr>
          <p:nvPr/>
        </p:nvPicPr>
        <p:blipFill>
          <a:blip r:embed="rId2"/>
          <a:stretch>
            <a:fillRect/>
          </a:stretch>
        </p:blipFill>
        <p:spPr>
          <a:xfrm>
            <a:off x="4883044" y="0"/>
            <a:ext cx="2425911" cy="6858000"/>
          </a:xfrm>
          <a:prstGeom prst="rect">
            <a:avLst/>
          </a:prstGeom>
        </p:spPr>
      </p:pic>
      <p:pic>
        <p:nvPicPr>
          <p:cNvPr id="3" name="Picture 2">
            <a:extLst>
              <a:ext uri="{FF2B5EF4-FFF2-40B4-BE49-F238E27FC236}">
                <a16:creationId xmlns:a16="http://schemas.microsoft.com/office/drawing/2014/main" id="{B47FD18C-C50C-9C42-A3B7-9799A7BC058A}"/>
              </a:ext>
            </a:extLst>
          </p:cNvPr>
          <p:cNvPicPr>
            <a:picLocks noChangeAspect="1"/>
          </p:cNvPicPr>
          <p:nvPr/>
        </p:nvPicPr>
        <p:blipFill>
          <a:blip r:embed="rId3"/>
          <a:stretch>
            <a:fillRect/>
          </a:stretch>
        </p:blipFill>
        <p:spPr>
          <a:xfrm>
            <a:off x="7147283" y="3775479"/>
            <a:ext cx="4477396" cy="2713771"/>
          </a:xfrm>
          <a:prstGeom prst="rect">
            <a:avLst/>
          </a:prstGeom>
        </p:spPr>
      </p:pic>
      <p:pic>
        <p:nvPicPr>
          <p:cNvPr id="4" name="Picture 3">
            <a:extLst>
              <a:ext uri="{FF2B5EF4-FFF2-40B4-BE49-F238E27FC236}">
                <a16:creationId xmlns:a16="http://schemas.microsoft.com/office/drawing/2014/main" id="{7E247E78-8C88-1440-B2B7-C02BC024E429}"/>
              </a:ext>
            </a:extLst>
          </p:cNvPr>
          <p:cNvPicPr>
            <a:picLocks noChangeAspect="1"/>
          </p:cNvPicPr>
          <p:nvPr/>
        </p:nvPicPr>
        <p:blipFill>
          <a:blip r:embed="rId4"/>
          <a:stretch>
            <a:fillRect/>
          </a:stretch>
        </p:blipFill>
        <p:spPr>
          <a:xfrm>
            <a:off x="7147283" y="192780"/>
            <a:ext cx="4880759" cy="2868215"/>
          </a:xfrm>
          <a:prstGeom prst="rect">
            <a:avLst/>
          </a:prstGeom>
        </p:spPr>
      </p:pic>
      <p:pic>
        <p:nvPicPr>
          <p:cNvPr id="5" name="Picture 4">
            <a:extLst>
              <a:ext uri="{FF2B5EF4-FFF2-40B4-BE49-F238E27FC236}">
                <a16:creationId xmlns:a16="http://schemas.microsoft.com/office/drawing/2014/main" id="{6622A340-66AE-DC4D-B05E-0438789BFD21}"/>
              </a:ext>
            </a:extLst>
          </p:cNvPr>
          <p:cNvPicPr>
            <a:picLocks noChangeAspect="1"/>
          </p:cNvPicPr>
          <p:nvPr/>
        </p:nvPicPr>
        <p:blipFill>
          <a:blip r:embed="rId5"/>
          <a:stretch>
            <a:fillRect/>
          </a:stretch>
        </p:blipFill>
        <p:spPr>
          <a:xfrm>
            <a:off x="1844914" y="0"/>
            <a:ext cx="3038130" cy="6858000"/>
          </a:xfrm>
          <a:prstGeom prst="rect">
            <a:avLst/>
          </a:prstGeom>
        </p:spPr>
      </p:pic>
      <p:sp>
        <p:nvSpPr>
          <p:cNvPr id="6" name="TextBox 5">
            <a:extLst>
              <a:ext uri="{FF2B5EF4-FFF2-40B4-BE49-F238E27FC236}">
                <a16:creationId xmlns:a16="http://schemas.microsoft.com/office/drawing/2014/main" id="{88688186-6E95-4B4F-990A-31C420CFBC08}"/>
              </a:ext>
            </a:extLst>
          </p:cNvPr>
          <p:cNvSpPr txBox="1"/>
          <p:nvPr/>
        </p:nvSpPr>
        <p:spPr>
          <a:xfrm>
            <a:off x="486888" y="1662545"/>
            <a:ext cx="1187533" cy="923330"/>
          </a:xfrm>
          <a:prstGeom prst="rect">
            <a:avLst/>
          </a:prstGeom>
          <a:noFill/>
        </p:spPr>
        <p:txBody>
          <a:bodyPr wrap="square" rtlCol="0">
            <a:spAutoFit/>
          </a:bodyPr>
          <a:lstStyle/>
          <a:p>
            <a:r>
              <a:rPr lang="en-US" dirty="0"/>
              <a:t>Clustering based on the SCLCs</a:t>
            </a:r>
          </a:p>
        </p:txBody>
      </p:sp>
    </p:spTree>
    <p:extLst>
      <p:ext uri="{BB962C8B-B14F-4D97-AF65-F5344CB8AC3E}">
        <p14:creationId xmlns:p14="http://schemas.microsoft.com/office/powerpoint/2010/main" val="451990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220053-32B8-AC4C-B8E4-18744DE1F27F}"/>
              </a:ext>
            </a:extLst>
          </p:cNvPr>
          <p:cNvPicPr>
            <a:picLocks noChangeAspect="1"/>
          </p:cNvPicPr>
          <p:nvPr/>
        </p:nvPicPr>
        <p:blipFill>
          <a:blip r:embed="rId2"/>
          <a:stretch>
            <a:fillRect/>
          </a:stretch>
        </p:blipFill>
        <p:spPr>
          <a:xfrm>
            <a:off x="0" y="973024"/>
            <a:ext cx="6436425" cy="5172455"/>
          </a:xfrm>
          <a:prstGeom prst="rect">
            <a:avLst/>
          </a:prstGeom>
        </p:spPr>
      </p:pic>
      <p:pic>
        <p:nvPicPr>
          <p:cNvPr id="3" name="Picture 2">
            <a:extLst>
              <a:ext uri="{FF2B5EF4-FFF2-40B4-BE49-F238E27FC236}">
                <a16:creationId xmlns:a16="http://schemas.microsoft.com/office/drawing/2014/main" id="{22492F30-93A6-604B-8310-2703C2612E8D}"/>
              </a:ext>
            </a:extLst>
          </p:cNvPr>
          <p:cNvPicPr>
            <a:picLocks noChangeAspect="1"/>
          </p:cNvPicPr>
          <p:nvPr/>
        </p:nvPicPr>
        <p:blipFill rotWithShape="1">
          <a:blip r:embed="rId3"/>
          <a:srcRect l="1703" r="1"/>
          <a:stretch/>
        </p:blipFill>
        <p:spPr>
          <a:xfrm>
            <a:off x="6887687" y="1235034"/>
            <a:ext cx="5304311" cy="4910445"/>
          </a:xfrm>
          <a:prstGeom prst="rect">
            <a:avLst/>
          </a:prstGeom>
        </p:spPr>
      </p:pic>
      <p:sp>
        <p:nvSpPr>
          <p:cNvPr id="5" name="TextBox 4">
            <a:extLst>
              <a:ext uri="{FF2B5EF4-FFF2-40B4-BE49-F238E27FC236}">
                <a16:creationId xmlns:a16="http://schemas.microsoft.com/office/drawing/2014/main" id="{503E5B60-DA9C-5843-AF98-02CF72A67745}"/>
              </a:ext>
            </a:extLst>
          </p:cNvPr>
          <p:cNvSpPr txBox="1"/>
          <p:nvPr/>
        </p:nvSpPr>
        <p:spPr>
          <a:xfrm>
            <a:off x="2844138" y="420977"/>
            <a:ext cx="8087097" cy="400110"/>
          </a:xfrm>
          <a:prstGeom prst="rect">
            <a:avLst/>
          </a:prstGeom>
          <a:noFill/>
        </p:spPr>
        <p:txBody>
          <a:bodyPr wrap="square" rtlCol="0">
            <a:spAutoFit/>
          </a:bodyPr>
          <a:lstStyle/>
          <a:p>
            <a:r>
              <a:rPr lang="en-US" sz="2000" dirty="0">
                <a:latin typeface="Helvetica" pitchFamily="2" charset="0"/>
              </a:rPr>
              <a:t>SCLC clusters hallmark and canonical pathway GSCA enrichment</a:t>
            </a:r>
          </a:p>
        </p:txBody>
      </p:sp>
    </p:spTree>
    <p:extLst>
      <p:ext uri="{BB962C8B-B14F-4D97-AF65-F5344CB8AC3E}">
        <p14:creationId xmlns:p14="http://schemas.microsoft.com/office/powerpoint/2010/main" val="304303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025878-13D9-844B-A8A7-EB58E00127BD}"/>
              </a:ext>
            </a:extLst>
          </p:cNvPr>
          <p:cNvSpPr txBox="1"/>
          <p:nvPr/>
        </p:nvSpPr>
        <p:spPr>
          <a:xfrm>
            <a:off x="2499753" y="492229"/>
            <a:ext cx="8087097" cy="400110"/>
          </a:xfrm>
          <a:prstGeom prst="rect">
            <a:avLst/>
          </a:prstGeom>
          <a:noFill/>
        </p:spPr>
        <p:txBody>
          <a:bodyPr wrap="square" rtlCol="0">
            <a:spAutoFit/>
          </a:bodyPr>
          <a:lstStyle/>
          <a:p>
            <a:r>
              <a:rPr lang="en-US" sz="2000" dirty="0">
                <a:latin typeface="Helvetica" pitchFamily="2" charset="0"/>
              </a:rPr>
              <a:t>Immune clusters hallmark and canonical pathway GSCA enrichment</a:t>
            </a:r>
          </a:p>
        </p:txBody>
      </p:sp>
      <p:pic>
        <p:nvPicPr>
          <p:cNvPr id="5" name="Picture 4">
            <a:extLst>
              <a:ext uri="{FF2B5EF4-FFF2-40B4-BE49-F238E27FC236}">
                <a16:creationId xmlns:a16="http://schemas.microsoft.com/office/drawing/2014/main" id="{7300EC64-8D4D-6144-B234-184811E32A80}"/>
              </a:ext>
            </a:extLst>
          </p:cNvPr>
          <p:cNvPicPr>
            <a:picLocks noChangeAspect="1"/>
          </p:cNvPicPr>
          <p:nvPr/>
        </p:nvPicPr>
        <p:blipFill>
          <a:blip r:embed="rId2"/>
          <a:stretch>
            <a:fillRect/>
          </a:stretch>
        </p:blipFill>
        <p:spPr>
          <a:xfrm>
            <a:off x="6301618" y="1021277"/>
            <a:ext cx="5890382" cy="5337958"/>
          </a:xfrm>
          <a:prstGeom prst="rect">
            <a:avLst/>
          </a:prstGeom>
        </p:spPr>
      </p:pic>
      <p:pic>
        <p:nvPicPr>
          <p:cNvPr id="6" name="Picture 5">
            <a:extLst>
              <a:ext uri="{FF2B5EF4-FFF2-40B4-BE49-F238E27FC236}">
                <a16:creationId xmlns:a16="http://schemas.microsoft.com/office/drawing/2014/main" id="{F5758A2F-1E32-6044-8A47-7A713AAA6269}"/>
              </a:ext>
            </a:extLst>
          </p:cNvPr>
          <p:cNvPicPr>
            <a:picLocks noChangeAspect="1"/>
          </p:cNvPicPr>
          <p:nvPr/>
        </p:nvPicPr>
        <p:blipFill>
          <a:blip r:embed="rId3"/>
          <a:stretch>
            <a:fillRect/>
          </a:stretch>
        </p:blipFill>
        <p:spPr>
          <a:xfrm>
            <a:off x="0" y="1021277"/>
            <a:ext cx="6358899" cy="5209019"/>
          </a:xfrm>
          <a:prstGeom prst="rect">
            <a:avLst/>
          </a:prstGeom>
        </p:spPr>
      </p:pic>
    </p:spTree>
    <p:extLst>
      <p:ext uri="{BB962C8B-B14F-4D97-AF65-F5344CB8AC3E}">
        <p14:creationId xmlns:p14="http://schemas.microsoft.com/office/powerpoint/2010/main" val="168160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DC580-4FA0-4CD1-9E57-725D262E3C5A}"/>
              </a:ext>
            </a:extLst>
          </p:cNvPr>
          <p:cNvSpPr>
            <a:spLocks noGrp="1"/>
          </p:cNvSpPr>
          <p:nvPr>
            <p:ph type="title"/>
          </p:nvPr>
        </p:nvSpPr>
        <p:spPr/>
        <p:txBody>
          <a:bodyPr/>
          <a:lstStyle/>
          <a:p>
            <a:r>
              <a:rPr lang="en-US" dirty="0"/>
              <a:t>Objectives</a:t>
            </a:r>
          </a:p>
        </p:txBody>
      </p:sp>
      <p:sp>
        <p:nvSpPr>
          <p:cNvPr id="7" name="Rectangle 6">
            <a:extLst>
              <a:ext uri="{FF2B5EF4-FFF2-40B4-BE49-F238E27FC236}">
                <a16:creationId xmlns:a16="http://schemas.microsoft.com/office/drawing/2014/main" id="{6278A200-708D-6944-81A8-83705EB9347E}"/>
              </a:ext>
            </a:extLst>
          </p:cNvPr>
          <p:cNvSpPr/>
          <p:nvPr/>
        </p:nvSpPr>
        <p:spPr>
          <a:xfrm>
            <a:off x="838200" y="1690688"/>
            <a:ext cx="9659006" cy="1754326"/>
          </a:xfrm>
          <a:prstGeom prst="rect">
            <a:avLst/>
          </a:prstGeom>
        </p:spPr>
        <p:txBody>
          <a:bodyPr wrap="square">
            <a:spAutoFit/>
          </a:bodyPr>
          <a:lstStyle/>
          <a:p>
            <a:r>
              <a:rPr lang="en-US" dirty="0"/>
              <a:t>- assaying patient samples from both primary tumor and distal metastasis after rapid autopsy collection of samples;</a:t>
            </a:r>
          </a:p>
          <a:p>
            <a:r>
              <a:rPr lang="en-US" dirty="0"/>
              <a:t>- assess the heterogeneity of NAPY sub-classification (sub-classification system in SCLC);</a:t>
            </a:r>
          </a:p>
          <a:p>
            <a:r>
              <a:rPr lang="en-US" dirty="0"/>
              <a:t>- analyze </a:t>
            </a:r>
            <a:r>
              <a:rPr lang="en-US" dirty="0" err="1"/>
              <a:t>Intratumoral</a:t>
            </a:r>
            <a:r>
              <a:rPr lang="en-US" dirty="0"/>
              <a:t> Heterogeneity of SCLC subgroups; </a:t>
            </a:r>
          </a:p>
          <a:p>
            <a:r>
              <a:rPr lang="en-US" dirty="0"/>
              <a:t>- analyze potential groups of interest (groups that have changed based on therapy; </a:t>
            </a:r>
          </a:p>
          <a:p>
            <a:r>
              <a:rPr lang="en-US" dirty="0"/>
              <a:t>- analyze general state of immune infiltrate in patient samples</a:t>
            </a:r>
          </a:p>
        </p:txBody>
      </p:sp>
    </p:spTree>
    <p:extLst>
      <p:ext uri="{BB962C8B-B14F-4D97-AF65-F5344CB8AC3E}">
        <p14:creationId xmlns:p14="http://schemas.microsoft.com/office/powerpoint/2010/main" val="2151546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F952D-B743-4DF6-B38D-B4FF485B80A6}"/>
              </a:ext>
            </a:extLst>
          </p:cNvPr>
          <p:cNvSpPr>
            <a:spLocks noGrp="1"/>
          </p:cNvSpPr>
          <p:nvPr>
            <p:ph type="title"/>
          </p:nvPr>
        </p:nvSpPr>
        <p:spPr/>
        <p:txBody>
          <a:bodyPr/>
          <a:lstStyle/>
          <a:p>
            <a:r>
              <a:rPr lang="en-US" dirty="0"/>
              <a:t>Methods/Samples</a:t>
            </a:r>
          </a:p>
        </p:txBody>
      </p:sp>
      <p:sp>
        <p:nvSpPr>
          <p:cNvPr id="6" name="Rectangle 5">
            <a:extLst>
              <a:ext uri="{FF2B5EF4-FFF2-40B4-BE49-F238E27FC236}">
                <a16:creationId xmlns:a16="http://schemas.microsoft.com/office/drawing/2014/main" id="{AA4B2B62-4313-A845-BF3D-90D0A1D10F50}"/>
              </a:ext>
            </a:extLst>
          </p:cNvPr>
          <p:cNvSpPr/>
          <p:nvPr/>
        </p:nvSpPr>
        <p:spPr>
          <a:xfrm>
            <a:off x="838200" y="1690688"/>
            <a:ext cx="8544910" cy="2308324"/>
          </a:xfrm>
          <a:prstGeom prst="rect">
            <a:avLst/>
          </a:prstGeom>
        </p:spPr>
        <p:txBody>
          <a:bodyPr wrap="square">
            <a:spAutoFit/>
          </a:bodyPr>
          <a:lstStyle/>
          <a:p>
            <a:r>
              <a:rPr lang="en-US" dirty="0"/>
              <a:t>- Collecting samples from patients after Rapid Autopsy, with dissociation and capture as soon as physically possible after patients pass – 4 samples currently sequenced, more coming. </a:t>
            </a:r>
          </a:p>
          <a:p>
            <a:r>
              <a:rPr lang="en-US" dirty="0"/>
              <a:t>- 9 reference cell lines spread across the 4 NAPY subgroups of SCLC.</a:t>
            </a:r>
          </a:p>
          <a:p>
            <a:r>
              <a:rPr lang="en-US" dirty="0"/>
              <a:t>- using single cell sequencing of known lines as "reference points" for patient samples already collected, and patient samples collected moving forward.</a:t>
            </a:r>
          </a:p>
          <a:p>
            <a:r>
              <a:rPr lang="en-US" dirty="0"/>
              <a:t>- NAPY subgroups refer to dominance of the transcription factors Neurod1, ASCL1, Pou2F3 and YAP1 – all cell lines captured, not sequenced yet</a:t>
            </a:r>
          </a:p>
        </p:txBody>
      </p:sp>
    </p:spTree>
    <p:extLst>
      <p:ext uri="{BB962C8B-B14F-4D97-AF65-F5344CB8AC3E}">
        <p14:creationId xmlns:p14="http://schemas.microsoft.com/office/powerpoint/2010/main" val="3592412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CF1655-2485-B04A-BA20-CFAB8C180039}"/>
              </a:ext>
            </a:extLst>
          </p:cNvPr>
          <p:cNvSpPr/>
          <p:nvPr/>
        </p:nvSpPr>
        <p:spPr>
          <a:xfrm>
            <a:off x="0" y="0"/>
            <a:ext cx="12191999" cy="6740307"/>
          </a:xfrm>
          <a:prstGeom prst="rect">
            <a:avLst/>
          </a:prstGeom>
        </p:spPr>
        <p:txBody>
          <a:bodyPr wrap="square">
            <a:spAutoFit/>
          </a:bodyPr>
          <a:lstStyle/>
          <a:p>
            <a:r>
              <a:rPr lang="en-US" sz="1200" b="1" dirty="0"/>
              <a:t>Analysis main steps:</a:t>
            </a:r>
          </a:p>
          <a:p>
            <a:r>
              <a:rPr lang="en-US" sz="700" dirty="0"/>
              <a:t>-----------</a:t>
            </a:r>
          </a:p>
          <a:p>
            <a:endParaRPr lang="en-US" sz="700" dirty="0"/>
          </a:p>
          <a:p>
            <a:r>
              <a:rPr lang="en-US" sz="700" dirty="0"/>
              <a:t>1. pre-processing (performed on </a:t>
            </a:r>
            <a:r>
              <a:rPr lang="en-US" sz="700" dirty="0" err="1"/>
              <a:t>Biowulf</a:t>
            </a:r>
            <a:r>
              <a:rPr lang="en-US" sz="700" dirty="0"/>
              <a:t> HPC)</a:t>
            </a:r>
          </a:p>
          <a:p>
            <a:endParaRPr lang="en-US" sz="700" dirty="0"/>
          </a:p>
          <a:p>
            <a:r>
              <a:rPr lang="en-US" sz="700" dirty="0"/>
              <a:t>- Filtering out cells based on mean absolute deviation (MAD) of </a:t>
            </a:r>
            <a:r>
              <a:rPr lang="en-US" sz="700" dirty="0" err="1"/>
              <a:t>nCount</a:t>
            </a:r>
            <a:r>
              <a:rPr lang="en-US" sz="700" dirty="0"/>
              <a:t>, </a:t>
            </a:r>
            <a:r>
              <a:rPr lang="en-US" sz="700" dirty="0" err="1"/>
              <a:t>nFeature</a:t>
            </a:r>
            <a:r>
              <a:rPr lang="en-US" sz="700" dirty="0"/>
              <a:t>, </a:t>
            </a:r>
            <a:r>
              <a:rPr lang="en-US" sz="700" dirty="0" err="1"/>
              <a:t>pct.mitochondria</a:t>
            </a:r>
            <a:r>
              <a:rPr lang="en-US" sz="700" dirty="0"/>
              <a:t>: above 3</a:t>
            </a:r>
          </a:p>
          <a:p>
            <a:r>
              <a:rPr lang="en-US" sz="700" dirty="0"/>
              <a:t>- Dimension reduction (PCA, URD), </a:t>
            </a:r>
          </a:p>
          <a:p>
            <a:r>
              <a:rPr lang="en-US" sz="700" dirty="0"/>
              <a:t>- Clustering (Smart Local Moving) with resolution 0.2-1.2, </a:t>
            </a:r>
          </a:p>
          <a:p>
            <a:r>
              <a:rPr lang="en-US" sz="700" dirty="0"/>
              <a:t>- Doublet removal(doubletFinder_v3)</a:t>
            </a:r>
          </a:p>
          <a:p>
            <a:r>
              <a:rPr lang="en-US" sz="700" dirty="0"/>
              <a:t>- cell identity annotation with "monaco_main","BP_encode_main","Novershtern_main","</a:t>
            </a:r>
            <a:r>
              <a:rPr lang="en-US" sz="700" dirty="0" err="1"/>
              <a:t>HPCA_main</a:t>
            </a:r>
            <a:r>
              <a:rPr lang="en-US" sz="700" dirty="0"/>
              <a:t>", "</a:t>
            </a:r>
            <a:r>
              <a:rPr lang="en-US" sz="700" dirty="0" err="1"/>
              <a:t>dice_main</a:t>
            </a:r>
            <a:r>
              <a:rPr lang="en-US" sz="700" dirty="0"/>
              <a:t>", "HumanLung.P3" (</a:t>
            </a:r>
            <a:r>
              <a:rPr lang="en-US" sz="700" dirty="0" err="1"/>
              <a:t>singleR</a:t>
            </a:r>
            <a:r>
              <a:rPr lang="en-US" sz="700" dirty="0"/>
              <a:t>)</a:t>
            </a:r>
          </a:p>
          <a:p>
            <a:r>
              <a:rPr lang="en-US" sz="700" dirty="0"/>
              <a:t>- Integrate batches (four samples)</a:t>
            </a:r>
          </a:p>
          <a:p>
            <a:endParaRPr lang="en-US" sz="700" dirty="0"/>
          </a:p>
          <a:p>
            <a:endParaRPr lang="en-US" sz="700" dirty="0"/>
          </a:p>
          <a:p>
            <a:r>
              <a:rPr lang="en-US" sz="700" dirty="0"/>
              <a:t>2. Assessing cluster separation and batch-correction</a:t>
            </a:r>
          </a:p>
          <a:p>
            <a:r>
              <a:rPr lang="en-US" sz="700" dirty="0"/>
              <a:t>-----------</a:t>
            </a:r>
          </a:p>
          <a:p>
            <a:endParaRPr lang="en-US" sz="700" dirty="0"/>
          </a:p>
          <a:p>
            <a:r>
              <a:rPr lang="en-US" sz="700" dirty="0"/>
              <a:t>- The four samples (merged/integrated object) were clustered with resolution 0.4,0.6,0.8,1,1.2. Silhouette plot was used to assess the cluster </a:t>
            </a:r>
            <a:r>
              <a:rPr lang="en-US" sz="700" dirty="0" err="1"/>
              <a:t>seperation</a:t>
            </a:r>
            <a:r>
              <a:rPr lang="en-US" sz="700" dirty="0"/>
              <a:t>. The silhouette width for each cell indicates  difference between distances across all clusters, as well as the average distance to cells in the same cluster. Cells with large positive silhouette widths are closer to other cells in the same cluster than to cells in different clusters. Resolution of 0.6 has the highest average silhouette width, thus was </a:t>
            </a:r>
            <a:r>
              <a:rPr lang="en-US" sz="700" dirty="0" err="1"/>
              <a:t>choosen</a:t>
            </a:r>
            <a:r>
              <a:rPr lang="en-US" sz="700" dirty="0"/>
              <a:t> for the subsequent analysis</a:t>
            </a:r>
          </a:p>
          <a:p>
            <a:endParaRPr lang="en-US" sz="700" dirty="0"/>
          </a:p>
          <a:p>
            <a:r>
              <a:rPr lang="en-US" sz="700" dirty="0"/>
              <a:t>- Well mixture of small anchor populations (</a:t>
            </a:r>
            <a:r>
              <a:rPr lang="en-US" sz="700" dirty="0" err="1"/>
              <a:t>e.g</a:t>
            </a:r>
            <a:r>
              <a:rPr lang="en-US" sz="700" dirty="0"/>
              <a:t> cluster4, connective tissues) in the pre-batch corrected </a:t>
            </a:r>
            <a:r>
              <a:rPr lang="en-US" sz="700" dirty="0" err="1"/>
              <a:t>tSNE</a:t>
            </a:r>
            <a:r>
              <a:rPr lang="en-US" sz="700" dirty="0"/>
              <a:t> plot indicates good integration. In addition, </a:t>
            </a:r>
            <a:r>
              <a:rPr lang="en-US" sz="700" dirty="0" err="1"/>
              <a:t>seperation</a:t>
            </a:r>
            <a:r>
              <a:rPr lang="en-US" sz="700" dirty="0"/>
              <a:t> of "SCAF1355_6", "SCAF1357_6PDC" samples from the other two samples (SCAF1356_16 and SCAF1358_16PDC) is also expected since they are metastatic tumor cells taken from lymph node and liver respectively. Taken together, the subsequent analysis is carried out using 0.6 resolution and merged object (without batch-correction).</a:t>
            </a:r>
          </a:p>
          <a:p>
            <a:endParaRPr lang="en-US" sz="700" dirty="0"/>
          </a:p>
          <a:p>
            <a:endParaRPr lang="en-US" sz="700" dirty="0"/>
          </a:p>
          <a:p>
            <a:r>
              <a:rPr lang="en-US" sz="700" dirty="0"/>
              <a:t>3. Assessing cell identity annotation</a:t>
            </a:r>
          </a:p>
          <a:p>
            <a:r>
              <a:rPr lang="en-US" sz="700" dirty="0"/>
              <a:t>-----------</a:t>
            </a:r>
          </a:p>
          <a:p>
            <a:endParaRPr lang="en-US" sz="700" dirty="0"/>
          </a:p>
          <a:p>
            <a:r>
              <a:rPr lang="en-US" sz="700" dirty="0"/>
              <a:t>- cell identity was annotated with "monaco_main","BP_encode_main","Novershtern_main","</a:t>
            </a:r>
            <a:r>
              <a:rPr lang="en-US" sz="700" dirty="0" err="1"/>
              <a:t>HPCA_main</a:t>
            </a:r>
            <a:r>
              <a:rPr lang="en-US" sz="700" dirty="0"/>
              <a:t>", "</a:t>
            </a:r>
            <a:r>
              <a:rPr lang="en-US" sz="700" dirty="0" err="1"/>
              <a:t>dice_main</a:t>
            </a:r>
            <a:r>
              <a:rPr lang="en-US" sz="700" dirty="0"/>
              <a:t>" (</a:t>
            </a:r>
            <a:r>
              <a:rPr lang="en-US" sz="700" dirty="0" err="1"/>
              <a:t>singleR</a:t>
            </a:r>
            <a:r>
              <a:rPr lang="en-US" sz="700" dirty="0"/>
              <a:t>). However none of these databases were specific enough for the SCLC. Therefore human lung cell atlas was downloaded from Chan-Zuckerberg </a:t>
            </a:r>
            <a:r>
              <a:rPr lang="en-US" sz="700" dirty="0" err="1"/>
              <a:t>Biohub</a:t>
            </a:r>
            <a:r>
              <a:rPr lang="en-US" sz="700" dirty="0"/>
              <a:t> and used to annotate the cell types in the in the datasets. Human lung cell atlas includes fresh blood and lung tissue obtained across the major tissue compartments. It has ~30,000 cells, including all the classical lung cell types (41 of 45, 91%), from the most abundant cell types (e.g. capillary endothelial cells, ~23% of lung cells) down to exceedingly rare ones, with estimated abundances as low as 0.01% (e.g., neuroendocrine cells, </a:t>
            </a:r>
            <a:r>
              <a:rPr lang="en-US" sz="700" dirty="0" err="1"/>
              <a:t>ionocytes</a:t>
            </a:r>
            <a:r>
              <a:rPr lang="en-US" sz="700" dirty="0"/>
              <a:t>). SCLC cells have a high mitotic index, display neuroendocrine markers and are believed to derive from NECs or neuroendocrine progenitors (NEPs) in the lung. </a:t>
            </a:r>
            <a:r>
              <a:rPr lang="en-US" sz="700" dirty="0" err="1"/>
              <a:t>Achaete-scute</a:t>
            </a:r>
            <a:r>
              <a:rPr lang="en-US" sz="700" dirty="0"/>
              <a:t> homolog 1 (ASCL1) is a neuroendocrine transcription factor. </a:t>
            </a:r>
            <a:r>
              <a:rPr lang="en-US" sz="700" dirty="0" err="1"/>
              <a:t>THe</a:t>
            </a:r>
            <a:r>
              <a:rPr lang="en-US" sz="700" dirty="0"/>
              <a:t> majority of the cells (tumor cells) are annotated as neuroendocrine cells, witch makes sense. </a:t>
            </a:r>
          </a:p>
          <a:p>
            <a:endParaRPr lang="en-US" sz="700" dirty="0"/>
          </a:p>
          <a:p>
            <a:endParaRPr lang="en-US" sz="700" dirty="0"/>
          </a:p>
          <a:p>
            <a:r>
              <a:rPr lang="en-US" sz="700" dirty="0"/>
              <a:t>4. Clustering</a:t>
            </a:r>
          </a:p>
          <a:p>
            <a:r>
              <a:rPr lang="en-US" sz="700" dirty="0"/>
              <a:t>-----------</a:t>
            </a:r>
          </a:p>
          <a:p>
            <a:endParaRPr lang="en-US" sz="700" dirty="0"/>
          </a:p>
          <a:p>
            <a:r>
              <a:rPr lang="en-US" sz="700" dirty="0"/>
              <a:t>- Cluster1,2,3,5,6,7 are mostly neuroendocrine cells which has high level of ASCL1 expression indicating these six clusters are SCLC. </a:t>
            </a:r>
          </a:p>
          <a:p>
            <a:r>
              <a:rPr lang="en-US" sz="700" dirty="0"/>
              <a:t>- Cluster4 are mostly connective tissue cells including fibroblasts and vascular smooth muscle. </a:t>
            </a:r>
          </a:p>
          <a:p>
            <a:r>
              <a:rPr lang="en-US" sz="700" dirty="0"/>
              <a:t>- Cluster8-12 are mostly immune cells. Cluster8 has mostly T cell, Cluster9 dendritic cells, Cluster10 basophil, Cluster11 B cell, Cluster12 T cell. </a:t>
            </a:r>
          </a:p>
          <a:p>
            <a:r>
              <a:rPr lang="en-US" sz="700" dirty="0"/>
              <a:t>- In cluster8-12, there are some cells expressing ASCL1, indicating mixture of small number of SCLC cells in these clusters</a:t>
            </a:r>
          </a:p>
          <a:p>
            <a:r>
              <a:rPr lang="en-US" sz="700" dirty="0"/>
              <a:t>- In cluster11, and cluster 12 the number of cells is very low, &lt;50 cells</a:t>
            </a:r>
          </a:p>
          <a:p>
            <a:r>
              <a:rPr lang="en-US" sz="700" dirty="0"/>
              <a:t>- transformed RNA expression data for each cluster/sample/met was exported and also plotted on heatmap to show unsupervised cluster/</a:t>
            </a:r>
            <a:r>
              <a:rPr lang="en-US" sz="700" dirty="0" err="1"/>
              <a:t>sameple</a:t>
            </a:r>
            <a:r>
              <a:rPr lang="en-US" sz="700" dirty="0"/>
              <a:t> clustering</a:t>
            </a:r>
          </a:p>
          <a:p>
            <a:endParaRPr lang="en-US" sz="700" dirty="0"/>
          </a:p>
          <a:p>
            <a:endParaRPr lang="en-US" sz="700" dirty="0"/>
          </a:p>
          <a:p>
            <a:r>
              <a:rPr lang="en-US" sz="700" dirty="0"/>
              <a:t>5. Assessing ASCL1 expression across groups, samples and clusters</a:t>
            </a:r>
          </a:p>
          <a:p>
            <a:r>
              <a:rPr lang="en-US" sz="700" dirty="0"/>
              <a:t>-----------</a:t>
            </a:r>
          </a:p>
          <a:p>
            <a:endParaRPr lang="en-US" sz="700" dirty="0"/>
          </a:p>
          <a:p>
            <a:r>
              <a:rPr lang="en-US" sz="700" dirty="0"/>
              <a:t>- "SCAF1355_6" and "SCAF1357_6PDC" were grouped as met1(lymph node metastasis) while the other two samples were grouped as met2(liver metastasis).</a:t>
            </a:r>
          </a:p>
          <a:p>
            <a:r>
              <a:rPr lang="en-US" sz="700" dirty="0"/>
              <a:t>- DE analysis was carried out between ASCL1 high and ASCL1 low groups. These are met2(ASCL1 high)-met1(ASCL1 low), cluster6(ASCL1 high)-cluster3(ASCL1 low), and </a:t>
            </a:r>
          </a:p>
          <a:p>
            <a:r>
              <a:rPr lang="en-US" sz="700" dirty="0"/>
              <a:t>cluster1(ASCL1 high)-cluster7(ASCL1 low). Over-representation analysis was performed on the DEGs of these ASCL1 high - ASCL1 low contrasts, suing GO BP, KEGG and </a:t>
            </a:r>
            <a:r>
              <a:rPr lang="en-US" sz="700" dirty="0" err="1"/>
              <a:t>Reactome</a:t>
            </a:r>
            <a:r>
              <a:rPr lang="en-US" sz="700" dirty="0"/>
              <a:t> gene sets. </a:t>
            </a:r>
          </a:p>
          <a:p>
            <a:endParaRPr lang="en-US" sz="700" dirty="0"/>
          </a:p>
          <a:p>
            <a:endParaRPr lang="en-US" sz="700" dirty="0"/>
          </a:p>
          <a:p>
            <a:r>
              <a:rPr lang="en-US" sz="700" dirty="0"/>
              <a:t>6. GSVA analysis</a:t>
            </a:r>
          </a:p>
          <a:p>
            <a:r>
              <a:rPr lang="en-US" sz="700" dirty="0"/>
              <a:t>-----------</a:t>
            </a:r>
          </a:p>
          <a:p>
            <a:endParaRPr lang="en-US" sz="700" dirty="0"/>
          </a:p>
          <a:p>
            <a:r>
              <a:rPr lang="en-US" sz="700" dirty="0"/>
              <a:t>Gene Set Variation Analysis (GSVA) estimates variation of pathway activity over a sample population in an unsupervised manner. Here I have used the </a:t>
            </a:r>
            <a:r>
              <a:rPr lang="en-US" sz="700" dirty="0" err="1"/>
              <a:t>ssGSEA</a:t>
            </a:r>
            <a:r>
              <a:rPr lang="en-US" sz="700" dirty="0"/>
              <a:t> method from GSVA to calculate enrichment of these following gene sets for each cluster. </a:t>
            </a:r>
          </a:p>
          <a:p>
            <a:endParaRPr lang="en-US" sz="700" dirty="0"/>
          </a:p>
          <a:p>
            <a:r>
              <a:rPr lang="en-US" sz="700" dirty="0"/>
              <a:t>- H: hallmark gene sets</a:t>
            </a:r>
          </a:p>
          <a:p>
            <a:r>
              <a:rPr lang="en-US" sz="700" dirty="0"/>
              <a:t>- C2 CP : Canonical pathways (these gene sets are canonical representations of a biological process compiled by domain experts)</a:t>
            </a:r>
          </a:p>
          <a:p>
            <a:r>
              <a:rPr lang="en-US" sz="700" dirty="0"/>
              <a:t>- C5 BP: GO gene sets (Gene sets derived from the GO Biological Process Ontology)</a:t>
            </a:r>
          </a:p>
          <a:p>
            <a:r>
              <a:rPr lang="en-US" sz="700" dirty="0"/>
              <a:t>- C6: oncogenic signatures (Gene sets that represent signatures of cellular pathways which are often dis-regulated in cancer)</a:t>
            </a:r>
          </a:p>
          <a:p>
            <a:r>
              <a:rPr lang="en-US" sz="700" dirty="0"/>
              <a:t>- C7: immunologic signatures (Gene sets that represent cell states and perturbations within the immune system)</a:t>
            </a:r>
          </a:p>
        </p:txBody>
      </p:sp>
    </p:spTree>
    <p:extLst>
      <p:ext uri="{BB962C8B-B14F-4D97-AF65-F5344CB8AC3E}">
        <p14:creationId xmlns:p14="http://schemas.microsoft.com/office/powerpoint/2010/main" val="2330402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4167FE-A546-B64F-A7D0-D36F1BEBF293}"/>
              </a:ext>
            </a:extLst>
          </p:cNvPr>
          <p:cNvPicPr>
            <a:picLocks noChangeAspect="1"/>
          </p:cNvPicPr>
          <p:nvPr/>
        </p:nvPicPr>
        <p:blipFill>
          <a:blip r:embed="rId3"/>
          <a:stretch>
            <a:fillRect/>
          </a:stretch>
        </p:blipFill>
        <p:spPr>
          <a:xfrm>
            <a:off x="125666" y="1670950"/>
            <a:ext cx="5297234" cy="3915658"/>
          </a:xfrm>
          <a:prstGeom prst="rect">
            <a:avLst/>
          </a:prstGeom>
        </p:spPr>
      </p:pic>
      <p:pic>
        <p:nvPicPr>
          <p:cNvPr id="6" name="Picture 5">
            <a:extLst>
              <a:ext uri="{FF2B5EF4-FFF2-40B4-BE49-F238E27FC236}">
                <a16:creationId xmlns:a16="http://schemas.microsoft.com/office/drawing/2014/main" id="{B68569E1-67A9-584D-BF00-742CFA7593CD}"/>
              </a:ext>
            </a:extLst>
          </p:cNvPr>
          <p:cNvPicPr>
            <a:picLocks noChangeAspect="1"/>
          </p:cNvPicPr>
          <p:nvPr/>
        </p:nvPicPr>
        <p:blipFill>
          <a:blip r:embed="rId4"/>
          <a:stretch>
            <a:fillRect/>
          </a:stretch>
        </p:blipFill>
        <p:spPr>
          <a:xfrm>
            <a:off x="5615836" y="1670950"/>
            <a:ext cx="5469698" cy="3999348"/>
          </a:xfrm>
          <a:prstGeom prst="rect">
            <a:avLst/>
          </a:prstGeom>
        </p:spPr>
      </p:pic>
      <p:sp>
        <p:nvSpPr>
          <p:cNvPr id="7" name="TextBox 6">
            <a:extLst>
              <a:ext uri="{FF2B5EF4-FFF2-40B4-BE49-F238E27FC236}">
                <a16:creationId xmlns:a16="http://schemas.microsoft.com/office/drawing/2014/main" id="{08892AC1-7D92-7A48-873D-D42EBF288AE4}"/>
              </a:ext>
            </a:extLst>
          </p:cNvPr>
          <p:cNvSpPr txBox="1"/>
          <p:nvPr/>
        </p:nvSpPr>
        <p:spPr>
          <a:xfrm>
            <a:off x="3508512" y="437322"/>
            <a:ext cx="5814391" cy="369332"/>
          </a:xfrm>
          <a:prstGeom prst="rect">
            <a:avLst/>
          </a:prstGeom>
          <a:noFill/>
        </p:spPr>
        <p:txBody>
          <a:bodyPr wrap="square" rtlCol="0">
            <a:spAutoFit/>
          </a:bodyPr>
          <a:lstStyle/>
          <a:p>
            <a:r>
              <a:rPr lang="en-US" dirty="0"/>
              <a:t>Color by sample, before and after batch correction</a:t>
            </a:r>
          </a:p>
        </p:txBody>
      </p:sp>
      <p:sp>
        <p:nvSpPr>
          <p:cNvPr id="3" name="TextBox 2">
            <a:extLst>
              <a:ext uri="{FF2B5EF4-FFF2-40B4-BE49-F238E27FC236}">
                <a16:creationId xmlns:a16="http://schemas.microsoft.com/office/drawing/2014/main" id="{DF21F5B8-444B-1543-936A-746CEF673931}"/>
              </a:ext>
            </a:extLst>
          </p:cNvPr>
          <p:cNvSpPr txBox="1"/>
          <p:nvPr/>
        </p:nvSpPr>
        <p:spPr>
          <a:xfrm>
            <a:off x="647700" y="6086071"/>
            <a:ext cx="9550400" cy="923330"/>
          </a:xfrm>
          <a:prstGeom prst="rect">
            <a:avLst/>
          </a:prstGeom>
          <a:noFill/>
        </p:spPr>
        <p:txBody>
          <a:bodyPr wrap="square" rtlCol="0">
            <a:spAutoFit/>
          </a:bodyPr>
          <a:lstStyle/>
          <a:p>
            <a:r>
              <a:rPr lang="en-US" dirty="0"/>
              <a:t>SCAF1355_6 and SCAF1357_6PDC are lymph-node met </a:t>
            </a:r>
          </a:p>
          <a:p>
            <a:r>
              <a:rPr lang="en-US" dirty="0"/>
              <a:t>SCAF1356_16 and SCAF1358_16PDC are liver met</a:t>
            </a:r>
          </a:p>
          <a:p>
            <a:endParaRPr lang="en-US" dirty="0"/>
          </a:p>
        </p:txBody>
      </p:sp>
    </p:spTree>
    <p:extLst>
      <p:ext uri="{BB962C8B-B14F-4D97-AF65-F5344CB8AC3E}">
        <p14:creationId xmlns:p14="http://schemas.microsoft.com/office/powerpoint/2010/main" val="68224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2E5BD6-F348-5C49-92F6-DC6D3F570E51}"/>
              </a:ext>
            </a:extLst>
          </p:cNvPr>
          <p:cNvPicPr>
            <a:picLocks noChangeAspect="1"/>
          </p:cNvPicPr>
          <p:nvPr/>
        </p:nvPicPr>
        <p:blipFill>
          <a:blip r:embed="rId2"/>
          <a:stretch>
            <a:fillRect/>
          </a:stretch>
        </p:blipFill>
        <p:spPr>
          <a:xfrm>
            <a:off x="6067423" y="3248025"/>
            <a:ext cx="5479707" cy="3485658"/>
          </a:xfrm>
          <a:prstGeom prst="rect">
            <a:avLst/>
          </a:prstGeom>
        </p:spPr>
      </p:pic>
      <p:pic>
        <p:nvPicPr>
          <p:cNvPr id="6" name="Picture 5">
            <a:extLst>
              <a:ext uri="{FF2B5EF4-FFF2-40B4-BE49-F238E27FC236}">
                <a16:creationId xmlns:a16="http://schemas.microsoft.com/office/drawing/2014/main" id="{C13CB569-2A74-324A-B8AD-941997C87D40}"/>
              </a:ext>
            </a:extLst>
          </p:cNvPr>
          <p:cNvPicPr>
            <a:picLocks noChangeAspect="1"/>
          </p:cNvPicPr>
          <p:nvPr/>
        </p:nvPicPr>
        <p:blipFill>
          <a:blip r:embed="rId3"/>
          <a:stretch>
            <a:fillRect/>
          </a:stretch>
        </p:blipFill>
        <p:spPr>
          <a:xfrm>
            <a:off x="6095998" y="114792"/>
            <a:ext cx="5210175" cy="3225346"/>
          </a:xfrm>
          <a:prstGeom prst="rect">
            <a:avLst/>
          </a:prstGeom>
        </p:spPr>
      </p:pic>
      <p:pic>
        <p:nvPicPr>
          <p:cNvPr id="8" name="Picture 7">
            <a:extLst>
              <a:ext uri="{FF2B5EF4-FFF2-40B4-BE49-F238E27FC236}">
                <a16:creationId xmlns:a16="http://schemas.microsoft.com/office/drawing/2014/main" id="{37ECF3C7-BC65-9749-BFD4-6D370BBC11E2}"/>
              </a:ext>
            </a:extLst>
          </p:cNvPr>
          <p:cNvPicPr>
            <a:picLocks noChangeAspect="1"/>
          </p:cNvPicPr>
          <p:nvPr/>
        </p:nvPicPr>
        <p:blipFill>
          <a:blip r:embed="rId4"/>
          <a:stretch>
            <a:fillRect/>
          </a:stretch>
        </p:blipFill>
        <p:spPr>
          <a:xfrm>
            <a:off x="428505" y="3385416"/>
            <a:ext cx="5210174" cy="3253547"/>
          </a:xfrm>
          <a:prstGeom prst="rect">
            <a:avLst/>
          </a:prstGeom>
        </p:spPr>
      </p:pic>
      <p:pic>
        <p:nvPicPr>
          <p:cNvPr id="9" name="Picture 8">
            <a:extLst>
              <a:ext uri="{FF2B5EF4-FFF2-40B4-BE49-F238E27FC236}">
                <a16:creationId xmlns:a16="http://schemas.microsoft.com/office/drawing/2014/main" id="{367DE88C-79AE-554B-9FF6-062891BD7F5F}"/>
              </a:ext>
            </a:extLst>
          </p:cNvPr>
          <p:cNvPicPr>
            <a:picLocks noChangeAspect="1"/>
          </p:cNvPicPr>
          <p:nvPr/>
        </p:nvPicPr>
        <p:blipFill>
          <a:blip r:embed="rId5"/>
          <a:stretch>
            <a:fillRect/>
          </a:stretch>
        </p:blipFill>
        <p:spPr>
          <a:xfrm>
            <a:off x="428506" y="219038"/>
            <a:ext cx="5210174" cy="3231058"/>
          </a:xfrm>
          <a:prstGeom prst="rect">
            <a:avLst/>
          </a:prstGeom>
        </p:spPr>
      </p:pic>
      <p:sp>
        <p:nvSpPr>
          <p:cNvPr id="2" name="TextBox 1">
            <a:extLst>
              <a:ext uri="{FF2B5EF4-FFF2-40B4-BE49-F238E27FC236}">
                <a16:creationId xmlns:a16="http://schemas.microsoft.com/office/drawing/2014/main" id="{BE4B4BB6-932C-3F4B-84F4-656A199A6806}"/>
              </a:ext>
            </a:extLst>
          </p:cNvPr>
          <p:cNvSpPr txBox="1"/>
          <p:nvPr/>
        </p:nvSpPr>
        <p:spPr>
          <a:xfrm>
            <a:off x="9025247" y="124317"/>
            <a:ext cx="2738244" cy="646331"/>
          </a:xfrm>
          <a:prstGeom prst="rect">
            <a:avLst/>
          </a:prstGeom>
          <a:noFill/>
        </p:spPr>
        <p:txBody>
          <a:bodyPr wrap="square" rtlCol="0">
            <a:spAutoFit/>
          </a:bodyPr>
          <a:lstStyle/>
          <a:p>
            <a:r>
              <a:rPr lang="en-US" dirty="0">
                <a:latin typeface="Helvetica" pitchFamily="2" charset="0"/>
              </a:rPr>
              <a:t>absolute number of cells by sample/identity</a:t>
            </a:r>
          </a:p>
        </p:txBody>
      </p:sp>
    </p:spTree>
    <p:extLst>
      <p:ext uri="{BB962C8B-B14F-4D97-AF65-F5344CB8AC3E}">
        <p14:creationId xmlns:p14="http://schemas.microsoft.com/office/powerpoint/2010/main" val="531226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30F646-5ECF-DC44-B805-CB4ACF08FD47}"/>
              </a:ext>
            </a:extLst>
          </p:cNvPr>
          <p:cNvPicPr>
            <a:picLocks noChangeAspect="1"/>
          </p:cNvPicPr>
          <p:nvPr/>
        </p:nvPicPr>
        <p:blipFill>
          <a:blip r:embed="rId2"/>
          <a:stretch>
            <a:fillRect/>
          </a:stretch>
        </p:blipFill>
        <p:spPr>
          <a:xfrm>
            <a:off x="413079" y="2054268"/>
            <a:ext cx="5682921" cy="3453530"/>
          </a:xfrm>
          <a:prstGeom prst="rect">
            <a:avLst/>
          </a:prstGeom>
        </p:spPr>
      </p:pic>
      <p:sp>
        <p:nvSpPr>
          <p:cNvPr id="5" name="Rectangle 4">
            <a:extLst>
              <a:ext uri="{FF2B5EF4-FFF2-40B4-BE49-F238E27FC236}">
                <a16:creationId xmlns:a16="http://schemas.microsoft.com/office/drawing/2014/main" id="{24C24B96-054A-3348-8A8E-034679F59B3F}"/>
              </a:ext>
            </a:extLst>
          </p:cNvPr>
          <p:cNvSpPr/>
          <p:nvPr/>
        </p:nvSpPr>
        <p:spPr>
          <a:xfrm>
            <a:off x="5995792" y="2612328"/>
            <a:ext cx="6096000" cy="2585323"/>
          </a:xfrm>
          <a:prstGeom prst="rect">
            <a:avLst/>
          </a:prstGeom>
        </p:spPr>
        <p:txBody>
          <a:bodyPr>
            <a:spAutoFit/>
          </a:bodyPr>
          <a:lstStyle/>
          <a:p>
            <a:r>
              <a:rPr lang="en-US" dirty="0"/>
              <a:t>Well mixture of small anchor populations (</a:t>
            </a:r>
            <a:r>
              <a:rPr lang="en-US" dirty="0" err="1"/>
              <a:t>e.g</a:t>
            </a:r>
            <a:r>
              <a:rPr lang="en-US" dirty="0"/>
              <a:t> cluster4, connective tissues) in the pre-batch corrected </a:t>
            </a:r>
            <a:r>
              <a:rPr lang="en-US" dirty="0" err="1"/>
              <a:t>tSNE</a:t>
            </a:r>
            <a:r>
              <a:rPr lang="en-US" dirty="0"/>
              <a:t> plot indicates good integration. In addition, </a:t>
            </a:r>
            <a:r>
              <a:rPr lang="en-US" dirty="0" err="1"/>
              <a:t>seperation</a:t>
            </a:r>
            <a:r>
              <a:rPr lang="en-US" dirty="0"/>
              <a:t> of "SCAF1355_6", "SCAF1357_6PDC" samples from the other two samples (SCAF1356_16 and SCAF1358_16PDC) is not unexpected since they are metastatic tumor cells taken from lymph node and liver respectively. Taken together, the subsequent analysis is carried out using 0.6 resolution and merged object (without batch-correction).</a:t>
            </a:r>
          </a:p>
        </p:txBody>
      </p:sp>
    </p:spTree>
    <p:extLst>
      <p:ext uri="{BB962C8B-B14F-4D97-AF65-F5344CB8AC3E}">
        <p14:creationId xmlns:p14="http://schemas.microsoft.com/office/powerpoint/2010/main" val="188295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4B4BB6-932C-3F4B-84F4-656A199A6806}"/>
              </a:ext>
            </a:extLst>
          </p:cNvPr>
          <p:cNvSpPr txBox="1"/>
          <p:nvPr/>
        </p:nvSpPr>
        <p:spPr>
          <a:xfrm>
            <a:off x="1637199" y="166358"/>
            <a:ext cx="10144898" cy="369332"/>
          </a:xfrm>
          <a:prstGeom prst="rect">
            <a:avLst/>
          </a:prstGeom>
          <a:noFill/>
        </p:spPr>
        <p:txBody>
          <a:bodyPr wrap="square" rtlCol="0">
            <a:spAutoFit/>
          </a:bodyPr>
          <a:lstStyle/>
          <a:p>
            <a:r>
              <a:rPr lang="en-US" dirty="0">
                <a:latin typeface="Helvetica" pitchFamily="2" charset="0"/>
              </a:rPr>
              <a:t>Relative fraction of cells by sample/identity after normalizing for total cell numbers </a:t>
            </a:r>
          </a:p>
        </p:txBody>
      </p:sp>
      <p:pic>
        <p:nvPicPr>
          <p:cNvPr id="4" name="Picture 3">
            <a:extLst>
              <a:ext uri="{FF2B5EF4-FFF2-40B4-BE49-F238E27FC236}">
                <a16:creationId xmlns:a16="http://schemas.microsoft.com/office/drawing/2014/main" id="{34889141-9B41-B54E-AF10-3BD50729E45C}"/>
              </a:ext>
            </a:extLst>
          </p:cNvPr>
          <p:cNvPicPr>
            <a:picLocks noChangeAspect="1"/>
          </p:cNvPicPr>
          <p:nvPr/>
        </p:nvPicPr>
        <p:blipFill>
          <a:blip r:embed="rId2"/>
          <a:stretch>
            <a:fillRect/>
          </a:stretch>
        </p:blipFill>
        <p:spPr>
          <a:xfrm>
            <a:off x="761826" y="1309916"/>
            <a:ext cx="4686996" cy="2806826"/>
          </a:xfrm>
          <a:prstGeom prst="rect">
            <a:avLst/>
          </a:prstGeom>
        </p:spPr>
      </p:pic>
      <p:pic>
        <p:nvPicPr>
          <p:cNvPr id="7" name="Picture 6">
            <a:extLst>
              <a:ext uri="{FF2B5EF4-FFF2-40B4-BE49-F238E27FC236}">
                <a16:creationId xmlns:a16="http://schemas.microsoft.com/office/drawing/2014/main" id="{267352B4-F329-C44B-8D91-3786DB42834E}"/>
              </a:ext>
            </a:extLst>
          </p:cNvPr>
          <p:cNvPicPr>
            <a:picLocks noChangeAspect="1"/>
          </p:cNvPicPr>
          <p:nvPr/>
        </p:nvPicPr>
        <p:blipFill>
          <a:blip r:embed="rId3"/>
          <a:stretch>
            <a:fillRect/>
          </a:stretch>
        </p:blipFill>
        <p:spPr>
          <a:xfrm>
            <a:off x="6008515" y="1235953"/>
            <a:ext cx="4830674" cy="2954751"/>
          </a:xfrm>
          <a:prstGeom prst="rect">
            <a:avLst/>
          </a:prstGeom>
        </p:spPr>
      </p:pic>
      <p:sp>
        <p:nvSpPr>
          <p:cNvPr id="10" name="TextBox 9">
            <a:extLst>
              <a:ext uri="{FF2B5EF4-FFF2-40B4-BE49-F238E27FC236}">
                <a16:creationId xmlns:a16="http://schemas.microsoft.com/office/drawing/2014/main" id="{7994E780-E994-5845-AF38-CE6F7A9613D4}"/>
              </a:ext>
            </a:extLst>
          </p:cNvPr>
          <p:cNvSpPr txBox="1"/>
          <p:nvPr/>
        </p:nvSpPr>
        <p:spPr>
          <a:xfrm>
            <a:off x="10576143" y="2097894"/>
            <a:ext cx="1352811" cy="369332"/>
          </a:xfrm>
          <a:prstGeom prst="rect">
            <a:avLst/>
          </a:prstGeom>
          <a:noFill/>
        </p:spPr>
        <p:txBody>
          <a:bodyPr wrap="square" rtlCol="0">
            <a:spAutoFit/>
          </a:bodyPr>
          <a:lstStyle/>
          <a:p>
            <a:r>
              <a:rPr lang="en-US" dirty="0"/>
              <a:t>interesting</a:t>
            </a:r>
          </a:p>
        </p:txBody>
      </p:sp>
      <p:sp>
        <p:nvSpPr>
          <p:cNvPr id="11" name="TextBox 10">
            <a:extLst>
              <a:ext uri="{FF2B5EF4-FFF2-40B4-BE49-F238E27FC236}">
                <a16:creationId xmlns:a16="http://schemas.microsoft.com/office/drawing/2014/main" id="{BCEFC88A-AE01-8C4D-A429-3DEB4542DC3A}"/>
              </a:ext>
            </a:extLst>
          </p:cNvPr>
          <p:cNvSpPr txBox="1"/>
          <p:nvPr/>
        </p:nvSpPr>
        <p:spPr>
          <a:xfrm>
            <a:off x="10576143" y="2551283"/>
            <a:ext cx="1352811" cy="369332"/>
          </a:xfrm>
          <a:prstGeom prst="rect">
            <a:avLst/>
          </a:prstGeom>
          <a:noFill/>
        </p:spPr>
        <p:txBody>
          <a:bodyPr wrap="square" rtlCol="0">
            <a:spAutoFit/>
          </a:bodyPr>
          <a:lstStyle/>
          <a:p>
            <a:r>
              <a:rPr lang="en-US" dirty="0"/>
              <a:t>interesting</a:t>
            </a:r>
          </a:p>
        </p:txBody>
      </p:sp>
      <p:sp>
        <p:nvSpPr>
          <p:cNvPr id="12" name="TextBox 11">
            <a:extLst>
              <a:ext uri="{FF2B5EF4-FFF2-40B4-BE49-F238E27FC236}">
                <a16:creationId xmlns:a16="http://schemas.microsoft.com/office/drawing/2014/main" id="{EA3C8EBA-BA79-474A-B3D4-94A8BD350BF6}"/>
              </a:ext>
            </a:extLst>
          </p:cNvPr>
          <p:cNvSpPr txBox="1"/>
          <p:nvPr/>
        </p:nvSpPr>
        <p:spPr>
          <a:xfrm>
            <a:off x="10576143" y="1678234"/>
            <a:ext cx="1352811" cy="369332"/>
          </a:xfrm>
          <a:prstGeom prst="rect">
            <a:avLst/>
          </a:prstGeom>
          <a:noFill/>
        </p:spPr>
        <p:txBody>
          <a:bodyPr wrap="square" rtlCol="0">
            <a:spAutoFit/>
          </a:bodyPr>
          <a:lstStyle/>
          <a:p>
            <a:r>
              <a:rPr lang="en-US" dirty="0"/>
              <a:t>interesting</a:t>
            </a:r>
          </a:p>
        </p:txBody>
      </p:sp>
    </p:spTree>
    <p:extLst>
      <p:ext uri="{BB962C8B-B14F-4D97-AF65-F5344CB8AC3E}">
        <p14:creationId xmlns:p14="http://schemas.microsoft.com/office/powerpoint/2010/main" val="1170099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6AAFA-1798-5645-9471-8B8A26F043F3}"/>
              </a:ext>
            </a:extLst>
          </p:cNvPr>
          <p:cNvPicPr>
            <a:picLocks noChangeAspect="1"/>
          </p:cNvPicPr>
          <p:nvPr/>
        </p:nvPicPr>
        <p:blipFill>
          <a:blip r:embed="rId2"/>
          <a:stretch>
            <a:fillRect/>
          </a:stretch>
        </p:blipFill>
        <p:spPr>
          <a:xfrm>
            <a:off x="7184006" y="371576"/>
            <a:ext cx="4819237" cy="6024051"/>
          </a:xfrm>
          <a:prstGeom prst="rect">
            <a:avLst/>
          </a:prstGeom>
        </p:spPr>
      </p:pic>
      <p:pic>
        <p:nvPicPr>
          <p:cNvPr id="2" name="Picture 1">
            <a:extLst>
              <a:ext uri="{FF2B5EF4-FFF2-40B4-BE49-F238E27FC236}">
                <a16:creationId xmlns:a16="http://schemas.microsoft.com/office/drawing/2014/main" id="{54901F3B-2E30-5946-8B04-F85C9C7F3E65}"/>
              </a:ext>
            </a:extLst>
          </p:cNvPr>
          <p:cNvPicPr>
            <a:picLocks noChangeAspect="1"/>
          </p:cNvPicPr>
          <p:nvPr/>
        </p:nvPicPr>
        <p:blipFill>
          <a:blip r:embed="rId3"/>
          <a:stretch>
            <a:fillRect/>
          </a:stretch>
        </p:blipFill>
        <p:spPr>
          <a:xfrm>
            <a:off x="643468" y="129475"/>
            <a:ext cx="2598375" cy="3299525"/>
          </a:xfrm>
          <a:prstGeom prst="rect">
            <a:avLst/>
          </a:prstGeom>
        </p:spPr>
      </p:pic>
      <p:pic>
        <p:nvPicPr>
          <p:cNvPr id="5" name="Picture 4">
            <a:extLst>
              <a:ext uri="{FF2B5EF4-FFF2-40B4-BE49-F238E27FC236}">
                <a16:creationId xmlns:a16="http://schemas.microsoft.com/office/drawing/2014/main" id="{282773E4-DD76-B640-BEE0-11918D831542}"/>
              </a:ext>
            </a:extLst>
          </p:cNvPr>
          <p:cNvPicPr>
            <a:picLocks noChangeAspect="1"/>
          </p:cNvPicPr>
          <p:nvPr/>
        </p:nvPicPr>
        <p:blipFill>
          <a:blip r:embed="rId4"/>
          <a:stretch>
            <a:fillRect/>
          </a:stretch>
        </p:blipFill>
        <p:spPr>
          <a:xfrm>
            <a:off x="643468" y="3699126"/>
            <a:ext cx="2859613" cy="3074855"/>
          </a:xfrm>
          <a:prstGeom prst="rect">
            <a:avLst/>
          </a:prstGeom>
        </p:spPr>
      </p:pic>
      <p:pic>
        <p:nvPicPr>
          <p:cNvPr id="4" name="Picture 3">
            <a:extLst>
              <a:ext uri="{FF2B5EF4-FFF2-40B4-BE49-F238E27FC236}">
                <a16:creationId xmlns:a16="http://schemas.microsoft.com/office/drawing/2014/main" id="{BB89517F-D6CE-D440-9256-59A664D8AF62}"/>
              </a:ext>
            </a:extLst>
          </p:cNvPr>
          <p:cNvPicPr>
            <a:picLocks noChangeAspect="1"/>
          </p:cNvPicPr>
          <p:nvPr/>
        </p:nvPicPr>
        <p:blipFill>
          <a:blip r:embed="rId5"/>
          <a:stretch>
            <a:fillRect/>
          </a:stretch>
        </p:blipFill>
        <p:spPr>
          <a:xfrm>
            <a:off x="4387008" y="3589863"/>
            <a:ext cx="2510830" cy="3208730"/>
          </a:xfrm>
          <a:prstGeom prst="rect">
            <a:avLst/>
          </a:prstGeom>
        </p:spPr>
      </p:pic>
      <p:pic>
        <p:nvPicPr>
          <p:cNvPr id="6" name="Picture 5">
            <a:extLst>
              <a:ext uri="{FF2B5EF4-FFF2-40B4-BE49-F238E27FC236}">
                <a16:creationId xmlns:a16="http://schemas.microsoft.com/office/drawing/2014/main" id="{905832C0-8D75-164D-941B-46181CFB1AC3}"/>
              </a:ext>
            </a:extLst>
          </p:cNvPr>
          <p:cNvPicPr>
            <a:picLocks noChangeAspect="1"/>
          </p:cNvPicPr>
          <p:nvPr/>
        </p:nvPicPr>
        <p:blipFill>
          <a:blip r:embed="rId6"/>
          <a:stretch>
            <a:fillRect/>
          </a:stretch>
        </p:blipFill>
        <p:spPr>
          <a:xfrm>
            <a:off x="4235834" y="174872"/>
            <a:ext cx="2502809" cy="3208730"/>
          </a:xfrm>
          <a:prstGeom prst="rect">
            <a:avLst/>
          </a:prstGeom>
        </p:spPr>
      </p:pic>
    </p:spTree>
    <p:extLst>
      <p:ext uri="{BB962C8B-B14F-4D97-AF65-F5344CB8AC3E}">
        <p14:creationId xmlns:p14="http://schemas.microsoft.com/office/powerpoint/2010/main" val="3626712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12289</TotalTime>
  <Words>1313</Words>
  <Application>Microsoft Macintosh PowerPoint</Application>
  <PresentationFormat>Widescreen</PresentationFormat>
  <Paragraphs>88</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Helvetica</vt:lpstr>
      <vt:lpstr>Office Theme</vt:lpstr>
      <vt:lpstr>CCBR1044</vt:lpstr>
      <vt:lpstr>Objectives</vt:lpstr>
      <vt:lpstr>Methods/Samples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4-22-20 Single Cell sequencing discussion</dc:title>
  <dc:creator>Yin, Da (NIH/NCI) [C]</dc:creator>
  <cp:lastModifiedBy>Yin, Da (NIH/NCI) [C]</cp:lastModifiedBy>
  <cp:revision>42</cp:revision>
  <dcterms:created xsi:type="dcterms:W3CDTF">2020-05-05T03:14:28Z</dcterms:created>
  <dcterms:modified xsi:type="dcterms:W3CDTF">2020-05-18T18:16:55Z</dcterms:modified>
</cp:coreProperties>
</file>